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651" r:id="rId3"/>
    <p:sldId id="634" r:id="rId4"/>
    <p:sldId id="624" r:id="rId5"/>
    <p:sldId id="261" r:id="rId6"/>
    <p:sldId id="646" r:id="rId7"/>
    <p:sldId id="648" r:id="rId8"/>
    <p:sldId id="650" r:id="rId9"/>
    <p:sldId id="288" r:id="rId10"/>
    <p:sldId id="264" r:id="rId11"/>
    <p:sldId id="266" r:id="rId12"/>
    <p:sldId id="271" r:id="rId13"/>
    <p:sldId id="272" r:id="rId14"/>
    <p:sldId id="281" r:id="rId15"/>
    <p:sldId id="284" r:id="rId16"/>
    <p:sldId id="274" r:id="rId17"/>
    <p:sldId id="265" r:id="rId18"/>
    <p:sldId id="269" r:id="rId19"/>
    <p:sldId id="2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A0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7" d="100"/>
          <a:sy n="57" d="100"/>
        </p:scale>
        <p:origin x="1038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32E5C6-7A91-4C80-9B70-BC3B9481BCC8}" type="doc">
      <dgm:prSet loTypeId="urn:microsoft.com/office/officeart/2005/8/layout/cycle8" loCatId="cycle" qsTypeId="urn:microsoft.com/office/officeart/2005/8/quickstyle/3d1" qsCatId="3D" csTypeId="urn:microsoft.com/office/officeart/2005/8/colors/colorful4" csCatId="colorful" phldr="1"/>
      <dgm:spPr/>
    </dgm:pt>
    <dgm:pt modelId="{82204DEB-7C71-46E8-8751-4478B1A2362E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marL="0" indent="0"/>
          <a:r>
            <a:rPr lang="id-ID" sz="2400" b="1" dirty="0"/>
            <a:t>Universal</a:t>
          </a:r>
          <a:endParaRPr lang="en-US" sz="2400" b="1" dirty="0"/>
        </a:p>
        <a:p>
          <a:pPr marL="0" indent="0"/>
          <a:endParaRPr lang="en-US" sz="2800" b="1" dirty="0"/>
        </a:p>
      </dgm:t>
    </dgm:pt>
    <dgm:pt modelId="{C8DB2276-359A-42EE-A8F1-605AD57C538D}" type="sibTrans" cxnId="{89307F14-ABA3-48D9-9CCF-E0DA763F096C}">
      <dgm:prSet/>
      <dgm:spPr/>
      <dgm:t>
        <a:bodyPr/>
        <a:lstStyle/>
        <a:p>
          <a:endParaRPr lang="en-US" sz="2800" b="1"/>
        </a:p>
      </dgm:t>
    </dgm:pt>
    <dgm:pt modelId="{B3353E70-D127-4FCD-846D-96AA40C2D6D7}" type="parTrans" cxnId="{89307F14-ABA3-48D9-9CCF-E0DA763F096C}">
      <dgm:prSet/>
      <dgm:spPr/>
      <dgm:t>
        <a:bodyPr/>
        <a:lstStyle/>
        <a:p>
          <a:endParaRPr lang="en-US" sz="2800" b="1"/>
        </a:p>
      </dgm:t>
    </dgm:pt>
    <dgm:pt modelId="{523211CB-799E-4129-B659-5ACDE9071B41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id-ID" sz="2400" b="1" dirty="0"/>
            <a:t>Integrat</a:t>
          </a:r>
          <a:r>
            <a:rPr lang="en-US" sz="2400" b="1" dirty="0"/>
            <a:t>ion</a:t>
          </a:r>
          <a:r>
            <a:rPr lang="id-ID" sz="2400" b="1" dirty="0"/>
            <a:t> </a:t>
          </a:r>
          <a:endParaRPr lang="en-US" sz="2400" b="1" dirty="0"/>
        </a:p>
      </dgm:t>
    </dgm:pt>
    <dgm:pt modelId="{B8C99236-5A67-48A8-8EBC-9D5E9CBE8019}" type="parTrans" cxnId="{9E54EFBD-DDD8-472A-A69F-0636DE4A5EBF}">
      <dgm:prSet/>
      <dgm:spPr/>
      <dgm:t>
        <a:bodyPr/>
        <a:lstStyle/>
        <a:p>
          <a:endParaRPr lang="en-US" sz="2800" b="1"/>
        </a:p>
      </dgm:t>
    </dgm:pt>
    <dgm:pt modelId="{02A0866B-8797-4802-9236-5B7DB681393B}" type="sibTrans" cxnId="{9E54EFBD-DDD8-472A-A69F-0636DE4A5EBF}">
      <dgm:prSet/>
      <dgm:spPr/>
      <dgm:t>
        <a:bodyPr/>
        <a:lstStyle/>
        <a:p>
          <a:endParaRPr lang="en-US" sz="2800" b="1"/>
        </a:p>
      </dgm:t>
    </dgm:pt>
    <dgm:pt modelId="{A2F305EE-A961-456A-B9A3-69F5A687EE89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400" b="1" dirty="0"/>
            <a:t>No-one Left b</a:t>
          </a:r>
          <a:r>
            <a:rPr lang="id-ID" sz="2400" b="1" dirty="0"/>
            <a:t>ehind </a:t>
          </a:r>
          <a:endParaRPr lang="en-US" sz="2400" b="1" dirty="0"/>
        </a:p>
      </dgm:t>
    </dgm:pt>
    <dgm:pt modelId="{1AB049DD-2727-4712-9AFC-21EA66AA8076}" type="parTrans" cxnId="{B9E817D6-5945-44CC-A5F2-6586EC2D5E14}">
      <dgm:prSet/>
      <dgm:spPr/>
      <dgm:t>
        <a:bodyPr/>
        <a:lstStyle/>
        <a:p>
          <a:endParaRPr lang="en-US" sz="2800" b="1"/>
        </a:p>
      </dgm:t>
    </dgm:pt>
    <dgm:pt modelId="{79BDE40D-29D2-49E8-975A-82B7C7AED216}" type="sibTrans" cxnId="{B9E817D6-5945-44CC-A5F2-6586EC2D5E14}">
      <dgm:prSet/>
      <dgm:spPr/>
      <dgm:t>
        <a:bodyPr/>
        <a:lstStyle/>
        <a:p>
          <a:endParaRPr lang="en-US" sz="2800" b="1"/>
        </a:p>
      </dgm:t>
    </dgm:pt>
    <dgm:pt modelId="{69E20941-90E4-4E0A-8FEC-6249F766C90B}" type="pres">
      <dgm:prSet presAssocID="{FA32E5C6-7A91-4C80-9B70-BC3B9481BCC8}" presName="compositeShape" presStyleCnt="0">
        <dgm:presLayoutVars>
          <dgm:chMax val="7"/>
          <dgm:dir/>
          <dgm:resizeHandles val="exact"/>
        </dgm:presLayoutVars>
      </dgm:prSet>
      <dgm:spPr/>
    </dgm:pt>
    <dgm:pt modelId="{D67AACFA-4D7A-480E-82BF-A007A81B2215}" type="pres">
      <dgm:prSet presAssocID="{FA32E5C6-7A91-4C80-9B70-BC3B9481BCC8}" presName="wedge1" presStyleLbl="node1" presStyleIdx="0" presStyleCnt="3" custScaleX="116472"/>
      <dgm:spPr/>
    </dgm:pt>
    <dgm:pt modelId="{05B73EE3-97E0-4006-9CB3-5CAB23314310}" type="pres">
      <dgm:prSet presAssocID="{FA32E5C6-7A91-4C80-9B70-BC3B9481BCC8}" presName="dummy1a" presStyleCnt="0"/>
      <dgm:spPr/>
    </dgm:pt>
    <dgm:pt modelId="{F48DA5CD-5141-4736-BF2B-0358618D12F7}" type="pres">
      <dgm:prSet presAssocID="{FA32E5C6-7A91-4C80-9B70-BC3B9481BCC8}" presName="dummy1b" presStyleCnt="0"/>
      <dgm:spPr/>
    </dgm:pt>
    <dgm:pt modelId="{B0EED976-7EAB-48F5-9445-B7F15E2CE0D6}" type="pres">
      <dgm:prSet presAssocID="{FA32E5C6-7A91-4C80-9B70-BC3B9481BCC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77B1D03-8315-4694-8CD2-F98C3B00981A}" type="pres">
      <dgm:prSet presAssocID="{FA32E5C6-7A91-4C80-9B70-BC3B9481BCC8}" presName="wedge2" presStyleLbl="node1" presStyleIdx="1" presStyleCnt="3" custScaleX="115455" custScaleY="117250"/>
      <dgm:spPr/>
    </dgm:pt>
    <dgm:pt modelId="{8E9EF7D3-61A4-41A1-8C76-E3110D0AC1A2}" type="pres">
      <dgm:prSet presAssocID="{FA32E5C6-7A91-4C80-9B70-BC3B9481BCC8}" presName="dummy2a" presStyleCnt="0"/>
      <dgm:spPr/>
    </dgm:pt>
    <dgm:pt modelId="{D8116512-C2B6-488E-B556-BDBE76BFC8F5}" type="pres">
      <dgm:prSet presAssocID="{FA32E5C6-7A91-4C80-9B70-BC3B9481BCC8}" presName="dummy2b" presStyleCnt="0"/>
      <dgm:spPr/>
    </dgm:pt>
    <dgm:pt modelId="{515E5EF0-BADB-4DA2-8148-486819B5F852}" type="pres">
      <dgm:prSet presAssocID="{FA32E5C6-7A91-4C80-9B70-BC3B9481BCC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14012FE-2271-4C60-9BBF-9FEC41872FDD}" type="pres">
      <dgm:prSet presAssocID="{FA32E5C6-7A91-4C80-9B70-BC3B9481BCC8}" presName="wedge3" presStyleLbl="node1" presStyleIdx="2" presStyleCnt="3" custScaleX="120322"/>
      <dgm:spPr/>
    </dgm:pt>
    <dgm:pt modelId="{7FF5E4BD-2DC8-46D0-98D5-F8926024F21F}" type="pres">
      <dgm:prSet presAssocID="{FA32E5C6-7A91-4C80-9B70-BC3B9481BCC8}" presName="dummy3a" presStyleCnt="0"/>
      <dgm:spPr/>
    </dgm:pt>
    <dgm:pt modelId="{072B264F-8D0F-4021-8894-66BEBF64F34C}" type="pres">
      <dgm:prSet presAssocID="{FA32E5C6-7A91-4C80-9B70-BC3B9481BCC8}" presName="dummy3b" presStyleCnt="0"/>
      <dgm:spPr/>
    </dgm:pt>
    <dgm:pt modelId="{B88B9A38-05E4-4FA3-B9B2-AB9EE7EC8618}" type="pres">
      <dgm:prSet presAssocID="{FA32E5C6-7A91-4C80-9B70-BC3B9481BCC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A87535CD-F7F5-4073-8B9D-CC506B7AF20F}" type="pres">
      <dgm:prSet presAssocID="{C8DB2276-359A-42EE-A8F1-605AD57C538D}" presName="arrowWedge1" presStyleLbl="fgSibTrans2D1" presStyleIdx="0" presStyleCnt="3" custScaleX="114039"/>
      <dgm:spPr/>
    </dgm:pt>
    <dgm:pt modelId="{2EDD1919-AECC-4C17-BF9B-F728C23E6073}" type="pres">
      <dgm:prSet presAssocID="{02A0866B-8797-4802-9236-5B7DB681393B}" presName="arrowWedge2" presStyleLbl="fgSibTrans2D1" presStyleIdx="1" presStyleCnt="3" custScaleX="119291" custScaleY="114352"/>
      <dgm:spPr/>
    </dgm:pt>
    <dgm:pt modelId="{74955E10-723B-4DC8-B501-9E4D0131FA79}" type="pres">
      <dgm:prSet presAssocID="{79BDE40D-29D2-49E8-975A-82B7C7AED216}" presName="arrowWedge3" presStyleLbl="fgSibTrans2D1" presStyleIdx="2" presStyleCnt="3" custScaleX="116517"/>
      <dgm:spPr/>
    </dgm:pt>
  </dgm:ptLst>
  <dgm:cxnLst>
    <dgm:cxn modelId="{89307F14-ABA3-48D9-9CCF-E0DA763F096C}" srcId="{FA32E5C6-7A91-4C80-9B70-BC3B9481BCC8}" destId="{82204DEB-7C71-46E8-8751-4478B1A2362E}" srcOrd="0" destOrd="0" parTransId="{B3353E70-D127-4FCD-846D-96AA40C2D6D7}" sibTransId="{C8DB2276-359A-42EE-A8F1-605AD57C538D}"/>
    <dgm:cxn modelId="{15790471-B4A8-E449-BE1D-A104DC33B184}" type="presOf" srcId="{A2F305EE-A961-456A-B9A3-69F5A687EE89}" destId="{B88B9A38-05E4-4FA3-B9B2-AB9EE7EC8618}" srcOrd="1" destOrd="0" presId="urn:microsoft.com/office/officeart/2005/8/layout/cycle8"/>
    <dgm:cxn modelId="{47483F73-DC50-BC4C-AD51-58B5313C9128}" type="presOf" srcId="{523211CB-799E-4129-B659-5ACDE9071B41}" destId="{515E5EF0-BADB-4DA2-8148-486819B5F852}" srcOrd="1" destOrd="0" presId="urn:microsoft.com/office/officeart/2005/8/layout/cycle8"/>
    <dgm:cxn modelId="{E6576157-B211-D94A-A795-6093694EAADA}" type="presOf" srcId="{523211CB-799E-4129-B659-5ACDE9071B41}" destId="{C77B1D03-8315-4694-8CD2-F98C3B00981A}" srcOrd="0" destOrd="0" presId="urn:microsoft.com/office/officeart/2005/8/layout/cycle8"/>
    <dgm:cxn modelId="{D1D1B3A1-B6EC-4F49-845E-490A6DB78764}" type="presOf" srcId="{FA32E5C6-7A91-4C80-9B70-BC3B9481BCC8}" destId="{69E20941-90E4-4E0A-8FEC-6249F766C90B}" srcOrd="0" destOrd="0" presId="urn:microsoft.com/office/officeart/2005/8/layout/cycle8"/>
    <dgm:cxn modelId="{41CAAEAF-8C1E-4340-B569-6E703A2B1A65}" type="presOf" srcId="{A2F305EE-A961-456A-B9A3-69F5A687EE89}" destId="{714012FE-2271-4C60-9BBF-9FEC41872FDD}" srcOrd="0" destOrd="0" presId="urn:microsoft.com/office/officeart/2005/8/layout/cycle8"/>
    <dgm:cxn modelId="{A037FAB7-D0D9-6948-96D5-F465E6670047}" type="presOf" srcId="{82204DEB-7C71-46E8-8751-4478B1A2362E}" destId="{B0EED976-7EAB-48F5-9445-B7F15E2CE0D6}" srcOrd="1" destOrd="0" presId="urn:microsoft.com/office/officeart/2005/8/layout/cycle8"/>
    <dgm:cxn modelId="{9E54EFBD-DDD8-472A-A69F-0636DE4A5EBF}" srcId="{FA32E5C6-7A91-4C80-9B70-BC3B9481BCC8}" destId="{523211CB-799E-4129-B659-5ACDE9071B41}" srcOrd="1" destOrd="0" parTransId="{B8C99236-5A67-48A8-8EBC-9D5E9CBE8019}" sibTransId="{02A0866B-8797-4802-9236-5B7DB681393B}"/>
    <dgm:cxn modelId="{B9E817D6-5945-44CC-A5F2-6586EC2D5E14}" srcId="{FA32E5C6-7A91-4C80-9B70-BC3B9481BCC8}" destId="{A2F305EE-A961-456A-B9A3-69F5A687EE89}" srcOrd="2" destOrd="0" parTransId="{1AB049DD-2727-4712-9AFC-21EA66AA8076}" sibTransId="{79BDE40D-29D2-49E8-975A-82B7C7AED216}"/>
    <dgm:cxn modelId="{8AE8F0FE-C219-7C4F-8B0F-CE5392C53D79}" type="presOf" srcId="{82204DEB-7C71-46E8-8751-4478B1A2362E}" destId="{D67AACFA-4D7A-480E-82BF-A007A81B2215}" srcOrd="0" destOrd="0" presId="urn:microsoft.com/office/officeart/2005/8/layout/cycle8"/>
    <dgm:cxn modelId="{CE6EF86C-F615-9B43-9F49-313B75559091}" type="presParOf" srcId="{69E20941-90E4-4E0A-8FEC-6249F766C90B}" destId="{D67AACFA-4D7A-480E-82BF-A007A81B2215}" srcOrd="0" destOrd="0" presId="urn:microsoft.com/office/officeart/2005/8/layout/cycle8"/>
    <dgm:cxn modelId="{D4C89834-0FB3-C34F-A591-82EF296CC417}" type="presParOf" srcId="{69E20941-90E4-4E0A-8FEC-6249F766C90B}" destId="{05B73EE3-97E0-4006-9CB3-5CAB23314310}" srcOrd="1" destOrd="0" presId="urn:microsoft.com/office/officeart/2005/8/layout/cycle8"/>
    <dgm:cxn modelId="{CFADF48C-D580-F340-B664-4418B460D5AD}" type="presParOf" srcId="{69E20941-90E4-4E0A-8FEC-6249F766C90B}" destId="{F48DA5CD-5141-4736-BF2B-0358618D12F7}" srcOrd="2" destOrd="0" presId="urn:microsoft.com/office/officeart/2005/8/layout/cycle8"/>
    <dgm:cxn modelId="{8598E8F1-54D3-784C-9AE2-B8F1A9EBF6AF}" type="presParOf" srcId="{69E20941-90E4-4E0A-8FEC-6249F766C90B}" destId="{B0EED976-7EAB-48F5-9445-B7F15E2CE0D6}" srcOrd="3" destOrd="0" presId="urn:microsoft.com/office/officeart/2005/8/layout/cycle8"/>
    <dgm:cxn modelId="{835DF9DB-85C4-614A-B8BF-8109ABAFC479}" type="presParOf" srcId="{69E20941-90E4-4E0A-8FEC-6249F766C90B}" destId="{C77B1D03-8315-4694-8CD2-F98C3B00981A}" srcOrd="4" destOrd="0" presId="urn:microsoft.com/office/officeart/2005/8/layout/cycle8"/>
    <dgm:cxn modelId="{E4A73A11-0D61-6F42-96A1-54D6D2536CC9}" type="presParOf" srcId="{69E20941-90E4-4E0A-8FEC-6249F766C90B}" destId="{8E9EF7D3-61A4-41A1-8C76-E3110D0AC1A2}" srcOrd="5" destOrd="0" presId="urn:microsoft.com/office/officeart/2005/8/layout/cycle8"/>
    <dgm:cxn modelId="{97BEA7FF-93E3-3643-93A7-C1EDC00C2853}" type="presParOf" srcId="{69E20941-90E4-4E0A-8FEC-6249F766C90B}" destId="{D8116512-C2B6-488E-B556-BDBE76BFC8F5}" srcOrd="6" destOrd="0" presId="urn:microsoft.com/office/officeart/2005/8/layout/cycle8"/>
    <dgm:cxn modelId="{F03368C7-07ED-DA48-873C-465EE90E8B53}" type="presParOf" srcId="{69E20941-90E4-4E0A-8FEC-6249F766C90B}" destId="{515E5EF0-BADB-4DA2-8148-486819B5F852}" srcOrd="7" destOrd="0" presId="urn:microsoft.com/office/officeart/2005/8/layout/cycle8"/>
    <dgm:cxn modelId="{838AA9CD-DE10-2D41-9E66-AD7ADC08598C}" type="presParOf" srcId="{69E20941-90E4-4E0A-8FEC-6249F766C90B}" destId="{714012FE-2271-4C60-9BBF-9FEC41872FDD}" srcOrd="8" destOrd="0" presId="urn:microsoft.com/office/officeart/2005/8/layout/cycle8"/>
    <dgm:cxn modelId="{F54BC753-5A50-8E43-944E-BA65E54B4856}" type="presParOf" srcId="{69E20941-90E4-4E0A-8FEC-6249F766C90B}" destId="{7FF5E4BD-2DC8-46D0-98D5-F8926024F21F}" srcOrd="9" destOrd="0" presId="urn:microsoft.com/office/officeart/2005/8/layout/cycle8"/>
    <dgm:cxn modelId="{6D0DD336-3D01-C543-8AC8-7913B0F62BC3}" type="presParOf" srcId="{69E20941-90E4-4E0A-8FEC-6249F766C90B}" destId="{072B264F-8D0F-4021-8894-66BEBF64F34C}" srcOrd="10" destOrd="0" presId="urn:microsoft.com/office/officeart/2005/8/layout/cycle8"/>
    <dgm:cxn modelId="{567150B5-9C69-7F43-A701-FBDF22E9550B}" type="presParOf" srcId="{69E20941-90E4-4E0A-8FEC-6249F766C90B}" destId="{B88B9A38-05E4-4FA3-B9B2-AB9EE7EC8618}" srcOrd="11" destOrd="0" presId="urn:microsoft.com/office/officeart/2005/8/layout/cycle8"/>
    <dgm:cxn modelId="{3667CB98-E77A-AA41-B34E-C49A647FD64C}" type="presParOf" srcId="{69E20941-90E4-4E0A-8FEC-6249F766C90B}" destId="{A87535CD-F7F5-4073-8B9D-CC506B7AF20F}" srcOrd="12" destOrd="0" presId="urn:microsoft.com/office/officeart/2005/8/layout/cycle8"/>
    <dgm:cxn modelId="{91C6EB3E-3423-1F49-855C-7C1D4F098E0C}" type="presParOf" srcId="{69E20941-90E4-4E0A-8FEC-6249F766C90B}" destId="{2EDD1919-AECC-4C17-BF9B-F728C23E6073}" srcOrd="13" destOrd="0" presId="urn:microsoft.com/office/officeart/2005/8/layout/cycle8"/>
    <dgm:cxn modelId="{013C1191-35A8-204D-BC3F-7786F35BAB9C}" type="presParOf" srcId="{69E20941-90E4-4E0A-8FEC-6249F766C90B}" destId="{74955E10-723B-4DC8-B501-9E4D0131FA79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AACFA-4D7A-480E-82BF-A007A81B2215}">
      <dsp:nvSpPr>
        <dsp:cNvPr id="0" name=""/>
        <dsp:cNvSpPr/>
      </dsp:nvSpPr>
      <dsp:spPr>
        <a:xfrm>
          <a:off x="1310224" y="181927"/>
          <a:ext cx="3559830" cy="3056382"/>
        </a:xfrm>
        <a:prstGeom prst="pie">
          <a:avLst>
            <a:gd name="adj1" fmla="val 16200000"/>
            <a:gd name="adj2" fmla="val 180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b="1" kern="1200" dirty="0"/>
            <a:t>Universal</a:t>
          </a:r>
          <a:endParaRPr lang="en-US" sz="2400" b="1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 dirty="0"/>
        </a:p>
      </dsp:txBody>
      <dsp:txXfrm>
        <a:off x="3186339" y="829589"/>
        <a:ext cx="1271367" cy="909637"/>
      </dsp:txXfrm>
    </dsp:sp>
    <dsp:sp modelId="{C77B1D03-8315-4694-8CD2-F98C3B00981A}">
      <dsp:nvSpPr>
        <dsp:cNvPr id="0" name=""/>
        <dsp:cNvSpPr/>
      </dsp:nvSpPr>
      <dsp:spPr>
        <a:xfrm>
          <a:off x="1262819" y="27471"/>
          <a:ext cx="3528746" cy="3583608"/>
        </a:xfrm>
        <a:prstGeom prst="pie">
          <a:avLst>
            <a:gd name="adj1" fmla="val 1800000"/>
            <a:gd name="adj2" fmla="val 9000000"/>
          </a:avLst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b="1" kern="1200" dirty="0"/>
            <a:t>Integrat</a:t>
          </a:r>
          <a:r>
            <a:rPr lang="en-US" sz="2400" b="1" kern="1200" dirty="0"/>
            <a:t>ion</a:t>
          </a:r>
          <a:r>
            <a:rPr lang="id-ID" sz="2400" b="1" kern="1200" dirty="0"/>
            <a:t> </a:t>
          </a:r>
          <a:endParaRPr lang="en-US" sz="2400" b="1" kern="1200" dirty="0"/>
        </a:p>
      </dsp:txBody>
      <dsp:txXfrm>
        <a:off x="2102997" y="2352550"/>
        <a:ext cx="1890400" cy="938564"/>
      </dsp:txXfrm>
    </dsp:sp>
    <dsp:sp modelId="{714012FE-2271-4C60-9BBF-9FEC41872FDD}">
      <dsp:nvSpPr>
        <dsp:cNvPr id="0" name=""/>
        <dsp:cNvSpPr/>
      </dsp:nvSpPr>
      <dsp:spPr>
        <a:xfrm>
          <a:off x="1125495" y="181927"/>
          <a:ext cx="3677500" cy="3056382"/>
        </a:xfrm>
        <a:prstGeom prst="pie">
          <a:avLst>
            <a:gd name="adj1" fmla="val 9000000"/>
            <a:gd name="adj2" fmla="val 1620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No-one Left b</a:t>
          </a:r>
          <a:r>
            <a:rPr lang="id-ID" sz="2400" b="1" kern="1200" dirty="0"/>
            <a:t>ehind </a:t>
          </a:r>
          <a:endParaRPr lang="en-US" sz="2400" b="1" kern="1200" dirty="0"/>
        </a:p>
      </dsp:txBody>
      <dsp:txXfrm>
        <a:off x="1551472" y="829589"/>
        <a:ext cx="1313393" cy="909637"/>
      </dsp:txXfrm>
    </dsp:sp>
    <dsp:sp modelId="{A87535CD-F7F5-4073-8B9D-CC506B7AF20F}">
      <dsp:nvSpPr>
        <dsp:cNvPr id="0" name=""/>
        <dsp:cNvSpPr/>
      </dsp:nvSpPr>
      <dsp:spPr>
        <a:xfrm>
          <a:off x="1128437" y="-7277"/>
          <a:ext cx="3917002" cy="343479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DD1919-AECC-4C17-BF9B-F728C23E6073}">
      <dsp:nvSpPr>
        <dsp:cNvPr id="0" name=""/>
        <dsp:cNvSpPr/>
      </dsp:nvSpPr>
      <dsp:spPr>
        <a:xfrm>
          <a:off x="975281" y="-148435"/>
          <a:ext cx="4097397" cy="392775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955E10-723B-4DC8-B501-9E4D0131FA79}">
      <dsp:nvSpPr>
        <dsp:cNvPr id="0" name=""/>
        <dsp:cNvSpPr/>
      </dsp:nvSpPr>
      <dsp:spPr>
        <a:xfrm>
          <a:off x="958533" y="-7277"/>
          <a:ext cx="4002116" cy="343479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319FD-A34A-40A5-A980-F0C9F3F4FF0D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90815-65BE-4832-A6AF-92768584E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90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6CA417E6-9993-4E09-BBF0-253832523F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2275" y="1247775"/>
            <a:ext cx="5989638" cy="33686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CB99F36D-ECC2-43B9-8833-010971413E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4A37E0CA-510F-452A-BBF5-1923934580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D32D9AC-3A91-4D90-81A3-40662B973161}" type="slidenum">
              <a:rPr lang="id-ID" altLang="en-US">
                <a:solidFill>
                  <a:srgbClr val="000000"/>
                </a:solidFill>
              </a:rPr>
              <a:pPr/>
              <a:t>19</a:t>
            </a:fld>
            <a:endParaRPr lang="id-ID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464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74416-3220-4E64-BFEB-C7FC39840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B745E5-7C54-4E07-9BC9-51607CEC9D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21C16-0688-4DBA-BEFF-DE92CF7DB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AC94D-FC18-4929-95C9-3F6360716BF6}" type="datetime1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335F3-DB64-4E88-AF9E-48C90B09E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CE049-3BF1-4360-8D3D-07306AB9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0010-2B5C-44C6-A131-ED48F6ED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49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9CAF7-2132-4E8B-A32F-ADE6D7063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6F96BF-60C5-458F-9043-D57A82BC88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EE27F-C26D-464F-8460-334C99182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DC66-F329-43FD-9720-F8D3F10348EE}" type="datetime1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91A69-9C6B-4AFD-902C-BEAE0F980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8BB50-0AB8-4040-8A24-262D6ADA3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0010-2B5C-44C6-A131-ED48F6ED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01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D73EAA-49DE-424B-8C0F-D93016E0AE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4B11F-8A1C-4175-A41F-00D5EA2709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A8B42-DD61-469A-91B5-6190C7EF8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AC04-9816-4C77-ADA8-3344D4E043ED}" type="datetime1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6DC04-13D9-48A8-AAC9-E247ECABE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CEB5C-D37E-4A2B-B194-AFDCA7291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0010-2B5C-44C6-A131-ED48F6ED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75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FE5A8-D1EE-499D-829F-CE63F4A9A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0426E-1C44-4D1B-B5DB-383411A66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85697-8044-4BC8-9FB8-22B489F4A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E9D29-7F1C-4A16-BC28-D8C6515338CA}" type="datetime1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E8467-682B-4F29-ABB0-4C24C6DBF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872A3-4B86-4DC3-BBEA-D5EF0C5EC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0010-2B5C-44C6-A131-ED48F6ED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5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30342-A29F-4500-9955-54B03FDC6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77284-A8D0-40BF-B95C-FEF60DDAD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4C316-75F3-4ADD-B6B0-56DE81151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3A7E-3125-4B55-8BFF-07A2975EBC28}" type="datetime1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0A33F-31CE-4A3F-8618-A787E8285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6E224-9777-410F-802B-6EF879C9A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0010-2B5C-44C6-A131-ED48F6ED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81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0A867-42B3-4BC6-B04C-FDF071882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04421-545E-4ECE-AB14-C58D932DA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A45340-1A13-43E0-B489-9F3FA1FD0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CCABBC-E0FE-4DED-8EDE-6D25F6B7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1A2B2-1495-4F9D-B2EB-228544351065}" type="datetime1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C0F189-52C5-49CB-9014-E7707778C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1BC92F-EE4C-4A24-ABB2-006C2E20F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0010-2B5C-44C6-A131-ED48F6ED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5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3624-2028-47A0-B0D8-9E5087E69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8D293-2E85-4B11-B967-D1942C3B3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11A18D-9E60-4BCD-A5DB-07E74CEDF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2F50A8-0AEB-46D7-84D7-61270FEBB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85C2F-4A20-41AE-9B66-F5031A829A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01131B-7505-4ED3-A717-914B28938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4B640-0C7E-4384-9E4B-498D1242A051}" type="datetime1">
              <a:rPr lang="en-US" smtClean="0"/>
              <a:t>11/25/2020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FF783F-9510-401F-927C-C1A91A0BC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99737C-8F63-449C-A76A-B9D32E287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0010-2B5C-44C6-A131-ED48F6ED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65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C78C8-8CA7-4696-867D-037E7E773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991D29-C083-4AD0-878D-CB1203C83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55AE-9A9C-45FC-84A3-FB726B768F72}" type="datetime1">
              <a:rPr lang="en-US" smtClean="0"/>
              <a:t>11/25/2020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E4AC6-76DA-4C41-B68F-B3D09B343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33F910-07C6-4693-A8C4-4DA7D96CE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0010-2B5C-44C6-A131-ED48F6ED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16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A12C1A-827E-4E0C-B5BD-9520CA1F4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EB5BC-8257-4BF7-ACB4-035AFB5C62D4}" type="datetime1">
              <a:rPr lang="en-US" smtClean="0"/>
              <a:t>11/25/2020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4496E1-06F7-4720-B76E-0887D3279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D10DFD-5571-40AD-976C-50F1AE476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0010-2B5C-44C6-A131-ED48F6ED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86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96B2D-BF08-4B05-BE76-65A651171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A1814-0799-4F4E-811A-B98AA9C4A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CE5FED-EC60-445D-89F5-CF3862484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2C73DB-F087-47BD-910F-8830AA923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FC6-2EE8-4868-8F32-7BB15D3EE0E3}" type="datetime1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F59F1-5A8E-4F1C-AA30-7178D416C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C5B34-56E2-4CEE-A69A-3F3DC952D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0010-2B5C-44C6-A131-ED48F6ED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1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2A5D9-CAA9-4040-B47C-3BA1C74A2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806D53-55A9-413C-BF1F-533201F315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90BE82-DEFB-4C8A-A49C-77F8953DE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35335-D9A9-42ED-873E-209BD1C21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8653-1F14-49B8-9294-4E55A7CA902F}" type="datetime1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716B64-D6AB-48F2-B4C2-23E0A9CC0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BB9028-61E6-4D56-A68D-61146CEBE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0010-2B5C-44C6-A131-ED48F6ED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23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CDB2F5-EA42-4111-9F56-0CA95645E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9BE5F-48A3-4B93-B8FB-3F42B79E2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BEFE4-EAAA-4433-A73B-DB042F028D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94358-70AE-4234-B7EB-155C110FD7D7}" type="datetime1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CB3E4-52B2-4481-B8A5-0228AC3C04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659BB-D7A2-4939-998A-C1F114BA57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B0010-2B5C-44C6-A131-ED48F6ED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00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CB2F20F-396C-41E1-A56E-8CC209E2226A}"/>
              </a:ext>
            </a:extLst>
          </p:cNvPr>
          <p:cNvSpPr txBox="1">
            <a:spLocks/>
          </p:cNvSpPr>
          <p:nvPr/>
        </p:nvSpPr>
        <p:spPr>
          <a:xfrm>
            <a:off x="733926" y="3392713"/>
            <a:ext cx="10455442" cy="17212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2030 </a:t>
            </a:r>
            <a:r>
              <a:rPr lang="en-GB" sz="3200" b="1" i="1" dirty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SUSTAINABLE DEVELOPMENT GOALS 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(SDGs)</a:t>
            </a:r>
          </a:p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Step Toward Peace and Violence Prevention Across Generations: The Potential For Early Childhood Development and Teacher Education Curricula</a:t>
            </a:r>
            <a:br>
              <a:rPr lang="en-GB" sz="3200" b="1" dirty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1" dirty="0">
              <a:solidFill>
                <a:schemeClr val="accent1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2593" y="902368"/>
            <a:ext cx="5019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GIAT – GEBYAR ILMIAH AKHIR TAHUN 2020</a:t>
            </a:r>
            <a:endParaRPr lang="id-ID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0010-2B5C-44C6-A131-ED48F6EDB426}" type="slidenum">
              <a:rPr lang="en-US" smtClean="0"/>
              <a:t>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C61B2A-D332-49C5-996D-968FC5A6D696}"/>
              </a:ext>
            </a:extLst>
          </p:cNvPr>
          <p:cNvSpPr txBox="1"/>
          <p:nvPr/>
        </p:nvSpPr>
        <p:spPr>
          <a:xfrm>
            <a:off x="3402318" y="5384705"/>
            <a:ext cx="56774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2400" b="1" dirty="0"/>
              <a:t>FAKULTAS ILMU TARBIYAH DAN KEGURUAN</a:t>
            </a:r>
          </a:p>
          <a:p>
            <a:pPr algn="ctr"/>
            <a:r>
              <a:rPr lang="en-ID" sz="2400" b="1" dirty="0"/>
              <a:t>UIN SUNAN KALIJAGA</a:t>
            </a:r>
          </a:p>
          <a:p>
            <a:pPr algn="ctr"/>
            <a:r>
              <a:rPr lang="en-ID" sz="2400" b="1" dirty="0"/>
              <a:t> YOGYAKARTA</a:t>
            </a:r>
          </a:p>
        </p:txBody>
      </p:sp>
    </p:spTree>
    <p:extLst>
      <p:ext uri="{BB962C8B-B14F-4D97-AF65-F5344CB8AC3E}">
        <p14:creationId xmlns:p14="http://schemas.microsoft.com/office/powerpoint/2010/main" val="3337906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arbiyah\Pictures\JEPANG\P_20161128_1021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7300"/>
          <a:stretch>
            <a:fillRect/>
          </a:stretch>
        </p:blipFill>
        <p:spPr bwMode="auto">
          <a:xfrm rot="5400000">
            <a:off x="2422229" y="1283959"/>
            <a:ext cx="5673082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arbiyah\Pictures\JEPANG\P_20161128_1022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517"/>
          <a:stretch>
            <a:fillRect/>
          </a:stretch>
        </p:blipFill>
        <p:spPr bwMode="auto">
          <a:xfrm rot="5400000">
            <a:off x="2556444" y="-159142"/>
            <a:ext cx="5578122" cy="71762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tarbiyah\Pictures\JEPANG\P_20161128_1031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2704877" y="-122986"/>
            <a:ext cx="6443575" cy="7145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arbiyah\Pictures\JEPANG\P_20161128_1033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2464505" y="472988"/>
            <a:ext cx="6071039" cy="5581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tarbiyah\Pictures\JEPANG\P_20161128_110219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61340" y="365126"/>
            <a:ext cx="6070129" cy="5959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tarbiyah\Pictures\JEPANG\P_20161128_1111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2566575" y="-848283"/>
            <a:ext cx="6279913" cy="8432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tarbiyah\Pictures\JEPANG\P_20161128_1040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3009680" y="1119762"/>
            <a:ext cx="6172639" cy="4389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4516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arbiyah\Pictures\JEPANG\P_20161128_1022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94278" y="1935164"/>
            <a:ext cx="7803444" cy="4389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0454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arbiyah\Pictures\JEPANG\P_20161128_1028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897" t="-12558"/>
          <a:stretch>
            <a:fillRect/>
          </a:stretch>
        </p:blipFill>
        <p:spPr bwMode="auto">
          <a:xfrm rot="5400000">
            <a:off x="2042625" y="1232347"/>
            <a:ext cx="5801550" cy="5094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2099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24927-028B-462F-8F42-C6191F5C70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7606" y="2571751"/>
            <a:ext cx="8534400" cy="12065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5333" b="1" dirty="0">
                <a:solidFill>
                  <a:srgbClr val="27A0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TERIMA KASIH</a:t>
            </a:r>
            <a:endParaRPr lang="en-US" sz="5333" b="1" dirty="0">
              <a:solidFill>
                <a:srgbClr val="27A0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0010-2B5C-44C6-A131-ED48F6EDB42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91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4FC7F-D8D8-4B83-A7F4-844975D2E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/>
              <a:t>Speakers: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49D2F-5E58-456E-B402-46981D5B8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 fontScale="92500" lnSpcReduction="20000"/>
          </a:bodyPr>
          <a:lstStyle/>
          <a:p>
            <a:r>
              <a:rPr lang="en-ID" b="1" dirty="0" err="1"/>
              <a:t>Dr.</a:t>
            </a:r>
            <a:r>
              <a:rPr lang="en-ID" b="1" dirty="0"/>
              <a:t> </a:t>
            </a:r>
            <a:r>
              <a:rPr lang="en-ID" b="1" dirty="0" err="1"/>
              <a:t>Mahfudzhah</a:t>
            </a:r>
            <a:r>
              <a:rPr lang="en-ID" b="1" dirty="0"/>
              <a:t> </a:t>
            </a:r>
            <a:r>
              <a:rPr lang="en-ID" b="1" dirty="0" err="1"/>
              <a:t>binti</a:t>
            </a:r>
            <a:r>
              <a:rPr lang="en-ID" b="1" dirty="0"/>
              <a:t> </a:t>
            </a:r>
            <a:r>
              <a:rPr lang="en-ID" b="1" dirty="0" err="1"/>
              <a:t>Rasyid</a:t>
            </a:r>
            <a:r>
              <a:rPr lang="en-ID" b="1" dirty="0"/>
              <a:t> From Dept. Pendidikan </a:t>
            </a:r>
            <a:r>
              <a:rPr lang="en-ID" b="1" dirty="0" err="1"/>
              <a:t>Prasekolah</a:t>
            </a:r>
            <a:r>
              <a:rPr lang="en-ID" b="1" dirty="0"/>
              <a:t> Kementerian Pendidikan </a:t>
            </a:r>
            <a:r>
              <a:rPr lang="en-ID" b="1" dirty="0" err="1"/>
              <a:t>Kesultanan</a:t>
            </a:r>
            <a:r>
              <a:rPr lang="en-ID" b="1" dirty="0"/>
              <a:t> Oman</a:t>
            </a:r>
          </a:p>
          <a:p>
            <a:r>
              <a:rPr lang="en-ID" b="1" dirty="0" err="1"/>
              <a:t>Dr.</a:t>
            </a:r>
            <a:r>
              <a:rPr lang="en-ID" b="1" dirty="0"/>
              <a:t> </a:t>
            </a:r>
            <a:r>
              <a:rPr lang="en-ID" b="1" dirty="0" err="1"/>
              <a:t>Cand</a:t>
            </a:r>
            <a:r>
              <a:rPr lang="en-ID" b="1" dirty="0"/>
              <a:t>. Laila Al </a:t>
            </a:r>
            <a:r>
              <a:rPr lang="en-ID" b="1" dirty="0" err="1"/>
              <a:t>Fitori</a:t>
            </a:r>
            <a:r>
              <a:rPr lang="en-ID" b="1" dirty="0"/>
              <a:t>, MA, Dept </a:t>
            </a:r>
            <a:r>
              <a:rPr lang="en-ID" b="1" dirty="0" err="1"/>
              <a:t>Tindak</a:t>
            </a:r>
            <a:r>
              <a:rPr lang="en-ID" b="1" dirty="0"/>
              <a:t> </a:t>
            </a:r>
            <a:r>
              <a:rPr lang="en-ID" b="1" dirty="0" err="1"/>
              <a:t>Lanjut</a:t>
            </a:r>
            <a:r>
              <a:rPr lang="en-ID" b="1" dirty="0"/>
              <a:t> dan </a:t>
            </a:r>
            <a:r>
              <a:rPr lang="en-ID" b="1" dirty="0" err="1"/>
              <a:t>Evaluasi</a:t>
            </a:r>
            <a:r>
              <a:rPr lang="en-ID" b="1" dirty="0"/>
              <a:t> Kinerja Kementerian Pendidikan Libya</a:t>
            </a:r>
          </a:p>
          <a:p>
            <a:r>
              <a:rPr lang="en-ID" b="1" dirty="0" err="1"/>
              <a:t>Dr.</a:t>
            </a:r>
            <a:r>
              <a:rPr lang="en-ID" b="1" dirty="0"/>
              <a:t> Sofia </a:t>
            </a:r>
            <a:r>
              <a:rPr lang="en-ID" b="1" dirty="0" err="1"/>
              <a:t>Hartati</a:t>
            </a:r>
            <a:r>
              <a:rPr lang="en-ID" b="1" dirty="0"/>
              <a:t>, </a:t>
            </a:r>
            <a:r>
              <a:rPr lang="en-ID" b="1" dirty="0" err="1"/>
              <a:t>M.Si</a:t>
            </a:r>
            <a:r>
              <a:rPr lang="en-ID" b="1" dirty="0"/>
              <a:t>. From Dept of ECE Teacher Education, Universitas Negeri Jakarta </a:t>
            </a:r>
          </a:p>
          <a:p>
            <a:r>
              <a:rPr lang="en-ID" b="1" dirty="0" err="1"/>
              <a:t>Dr.</a:t>
            </a:r>
            <a:r>
              <a:rPr lang="en-ID" b="1" dirty="0"/>
              <a:t> </a:t>
            </a:r>
            <a:r>
              <a:rPr lang="en-ID" b="1" dirty="0" err="1"/>
              <a:t>Parwoto</a:t>
            </a:r>
            <a:r>
              <a:rPr lang="en-ID" b="1" dirty="0"/>
              <a:t>, </a:t>
            </a:r>
            <a:r>
              <a:rPr lang="en-ID" b="1" dirty="0" err="1"/>
              <a:t>M.Pd</a:t>
            </a:r>
            <a:r>
              <a:rPr lang="en-ID" b="1" dirty="0"/>
              <a:t>. From Dept of ECE Teacher Education, Universitas Negeri </a:t>
            </a:r>
            <a:r>
              <a:rPr lang="en-ID" b="1" dirty="0" err="1"/>
              <a:t>Makasar</a:t>
            </a:r>
            <a:r>
              <a:rPr lang="en-ID" b="1" dirty="0"/>
              <a:t> </a:t>
            </a:r>
          </a:p>
          <a:p>
            <a:r>
              <a:rPr lang="en-ID" b="1" dirty="0" err="1"/>
              <a:t>Dr.</a:t>
            </a:r>
            <a:r>
              <a:rPr lang="en-ID" b="1" dirty="0"/>
              <a:t> Siti Khadijah, M.A. From Dept of Islamic Early Education </a:t>
            </a:r>
            <a:r>
              <a:rPr lang="en-ID" b="1" dirty="0" err="1"/>
              <a:t>Syarif</a:t>
            </a:r>
            <a:r>
              <a:rPr lang="en-ID" b="1" dirty="0"/>
              <a:t> </a:t>
            </a:r>
            <a:r>
              <a:rPr lang="en-ID" b="1" dirty="0" err="1"/>
              <a:t>Hidayatullah</a:t>
            </a:r>
            <a:r>
              <a:rPr lang="en-ID" b="1" dirty="0"/>
              <a:t> State Islamic Universitas</a:t>
            </a:r>
          </a:p>
          <a:p>
            <a:r>
              <a:rPr lang="en-ID" b="1" dirty="0" err="1"/>
              <a:t>Dr.</a:t>
            </a:r>
            <a:r>
              <a:rPr lang="en-ID" b="1" dirty="0"/>
              <a:t> </a:t>
            </a:r>
            <a:r>
              <a:rPr lang="en-ID" b="1" dirty="0" err="1"/>
              <a:t>Muqowim</a:t>
            </a:r>
            <a:r>
              <a:rPr lang="en-ID" b="1" dirty="0"/>
              <a:t>, M. Ag. From </a:t>
            </a:r>
            <a:r>
              <a:rPr lang="en-ID" b="1" dirty="0" err="1"/>
              <a:t>Sunan</a:t>
            </a:r>
            <a:r>
              <a:rPr lang="en-ID" b="1" dirty="0"/>
              <a:t> </a:t>
            </a:r>
            <a:r>
              <a:rPr lang="en-ID" b="1" dirty="0" err="1"/>
              <a:t>Kalijaga</a:t>
            </a:r>
            <a:r>
              <a:rPr lang="en-ID" b="1" dirty="0"/>
              <a:t> State Islamic University</a:t>
            </a:r>
          </a:p>
          <a:p>
            <a:r>
              <a:rPr lang="en-ID" b="1" dirty="0" err="1"/>
              <a:t>Dr.</a:t>
            </a:r>
            <a:r>
              <a:rPr lang="en-ID" b="1" dirty="0"/>
              <a:t> </a:t>
            </a:r>
            <a:r>
              <a:rPr lang="en-ID" b="1" dirty="0" err="1"/>
              <a:t>Sigit</a:t>
            </a:r>
            <a:r>
              <a:rPr lang="en-ID" b="1" dirty="0"/>
              <a:t> </a:t>
            </a:r>
            <a:r>
              <a:rPr lang="en-ID" b="1" dirty="0" err="1"/>
              <a:t>Purnama</a:t>
            </a:r>
            <a:r>
              <a:rPr lang="en-ID" b="1" dirty="0"/>
              <a:t>, M. Pd. From Dept of Islamic Early Education </a:t>
            </a:r>
            <a:r>
              <a:rPr lang="en-ID" b="1" dirty="0" err="1"/>
              <a:t>Sunan</a:t>
            </a:r>
            <a:r>
              <a:rPr lang="en-ID" b="1" dirty="0"/>
              <a:t> </a:t>
            </a:r>
            <a:r>
              <a:rPr lang="en-ID" b="1" dirty="0" err="1"/>
              <a:t>Kalijaga</a:t>
            </a:r>
            <a:r>
              <a:rPr lang="en-ID" b="1" dirty="0"/>
              <a:t> State Islamic University</a:t>
            </a:r>
          </a:p>
          <a:p>
            <a:endParaRPr lang="en-ID" b="1" dirty="0"/>
          </a:p>
          <a:p>
            <a:endParaRPr lang="en-ID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BE569-644E-4078-A7D8-D90096715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0010-2B5C-44C6-A131-ED48F6EDB4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17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0010-2B5C-44C6-A131-ED48F6EDB426}" type="slidenum">
              <a:rPr lang="en-US" smtClean="0"/>
              <a:t>3</a:t>
            </a:fld>
            <a:endParaRPr lang="en-US"/>
          </a:p>
        </p:txBody>
      </p:sp>
      <p:pic>
        <p:nvPicPr>
          <p:cNvPr id="13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550" y="910504"/>
            <a:ext cx="792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282" y="2337327"/>
            <a:ext cx="792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301" y="3819211"/>
            <a:ext cx="792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5" y="5216950"/>
            <a:ext cx="792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89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F4FDFD9-094F-40C8-9816-605A88680AFD}"/>
              </a:ext>
            </a:extLst>
          </p:cNvPr>
          <p:cNvGraphicFramePr/>
          <p:nvPr/>
        </p:nvGraphicFramePr>
        <p:xfrm>
          <a:off x="3154782" y="1763033"/>
          <a:ext cx="5995550" cy="363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3A42B943-6423-40FF-B448-4E98FEF7E725}"/>
              </a:ext>
            </a:extLst>
          </p:cNvPr>
          <p:cNvSpPr/>
          <p:nvPr/>
        </p:nvSpPr>
        <p:spPr>
          <a:xfrm>
            <a:off x="8329129" y="1517074"/>
            <a:ext cx="2155991" cy="3129216"/>
          </a:xfrm>
          <a:prstGeom prst="wedgeRoundRectCallout">
            <a:avLst>
              <a:gd name="adj1" fmla="val -95003"/>
              <a:gd name="adj2" fmla="val 1945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/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Dilaksanakan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oleh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dunia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terkait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dengan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tujuan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dan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sasaran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transformatif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berpusat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pada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manusia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komprehensif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dan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berjangka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panjang</a:t>
            </a:r>
            <a:endParaRPr lang="en-US" sz="16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4376D91B-B8A6-4ECB-A109-D10423F3A7AB}"/>
              </a:ext>
            </a:extLst>
          </p:cNvPr>
          <p:cNvSpPr/>
          <p:nvPr/>
        </p:nvSpPr>
        <p:spPr>
          <a:xfrm>
            <a:off x="1266363" y="1696455"/>
            <a:ext cx="2472351" cy="2905127"/>
          </a:xfrm>
          <a:prstGeom prst="wedgeRoundRectCallout">
            <a:avLst>
              <a:gd name="adj1" fmla="val 95365"/>
              <a:gd name="adj2" fmla="val -254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en-US" sz="1600" dirty="0">
                <a:latin typeface="Consolas" panose="020B0609020204030204" pitchFamily="49" charset="0"/>
              </a:rPr>
              <a:t>TPB/SDGs </a:t>
            </a:r>
            <a:r>
              <a:rPr lang="id-ID" sz="1600" dirty="0">
                <a:latin typeface="Consolas" panose="020B0609020204030204" pitchFamily="49" charset="0"/>
              </a:rPr>
              <a:t>harus memberi manfaat bagi semua, terutama yang rentan (Sasaran);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serta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pelaksanaannya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id-ID" sz="1600" dirty="0">
                <a:latin typeface="Consolas" panose="020B0609020204030204" pitchFamily="49" charset="0"/>
              </a:rPr>
              <a:t>melibatkan semua pemangku kepentingan (pelaku)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AF850357-72E1-477F-821F-2748435AC549}"/>
              </a:ext>
            </a:extLst>
          </p:cNvPr>
          <p:cNvSpPr/>
          <p:nvPr/>
        </p:nvSpPr>
        <p:spPr>
          <a:xfrm>
            <a:off x="3789551" y="5543555"/>
            <a:ext cx="4681424" cy="1178087"/>
          </a:xfrm>
          <a:prstGeom prst="wedgeRoundRectCallout">
            <a:avLst>
              <a:gd name="adj1" fmla="val 18596"/>
              <a:gd name="adj2" fmla="val -12272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66FF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latin typeface="Consolas" panose="020B0609020204030204" pitchFamily="49" charset="0"/>
              </a:rPr>
              <a:t>TPB/</a:t>
            </a:r>
            <a:r>
              <a:rPr lang="id-ID" sz="1600" dirty="0">
                <a:latin typeface="Consolas" panose="020B0609020204030204" pitchFamily="49" charset="0"/>
              </a:rPr>
              <a:t>SDGs dilaksanakan secara terintegrasi dan saling terkait pada semua dimensi sosial, ekonomi dan lingkungan</a:t>
            </a:r>
            <a:endParaRPr lang="en-US" sz="1600" dirty="0">
              <a:latin typeface="Consolas" panose="020B0609020204030204" pitchFamily="49" charset="0"/>
            </a:endParaRPr>
          </a:p>
        </p:txBody>
      </p:sp>
      <p:pic>
        <p:nvPicPr>
          <p:cNvPr id="8" name="Picture 4" descr="Hasil gambar untuk logo integration sdgs">
            <a:extLst>
              <a:ext uri="{FF2B5EF4-FFF2-40B4-BE49-F238E27FC236}">
                <a16:creationId xmlns:a16="http://schemas.microsoft.com/office/drawing/2014/main" id="{289AE981-D98A-42F8-B345-84C68D15A1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9" t="15154" r="26750" b="26987"/>
          <a:stretch/>
        </p:blipFill>
        <p:spPr bwMode="auto">
          <a:xfrm>
            <a:off x="7969920" y="4789257"/>
            <a:ext cx="1002110" cy="101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asil gambar untuk logo universal sdgs">
            <a:extLst>
              <a:ext uri="{FF2B5EF4-FFF2-40B4-BE49-F238E27FC236}">
                <a16:creationId xmlns:a16="http://schemas.microsoft.com/office/drawing/2014/main" id="{4276DDB1-ABF5-4090-A340-6F49C5D75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481" y="1253562"/>
            <a:ext cx="1033855" cy="103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4DE1FF0-A71C-410C-9D33-C35EDBB5AD75}"/>
              </a:ext>
            </a:extLst>
          </p:cNvPr>
          <p:cNvGrpSpPr/>
          <p:nvPr/>
        </p:nvGrpSpPr>
        <p:grpSpPr>
          <a:xfrm>
            <a:off x="2891541" y="3582308"/>
            <a:ext cx="1262815" cy="1063982"/>
            <a:chOff x="2611490" y="3643013"/>
            <a:chExt cx="746972" cy="737517"/>
          </a:xfrm>
        </p:grpSpPr>
        <p:pic>
          <p:nvPicPr>
            <p:cNvPr id="11" name="Picture 8" descr="Hasil gambar untuk logo no one left behind sdgs">
              <a:extLst>
                <a:ext uri="{FF2B5EF4-FFF2-40B4-BE49-F238E27FC236}">
                  <a16:creationId xmlns:a16="http://schemas.microsoft.com/office/drawing/2014/main" id="{049DB3D0-5C33-48AE-ABF6-C280275002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7" r="77009"/>
            <a:stretch/>
          </p:blipFill>
          <p:spPr bwMode="auto">
            <a:xfrm>
              <a:off x="2611490" y="3643013"/>
              <a:ext cx="746972" cy="737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24453F4-B0F3-4122-BA05-219CCE52C173}"/>
                </a:ext>
              </a:extLst>
            </p:cNvPr>
            <p:cNvSpPr/>
            <p:nvPr/>
          </p:nvSpPr>
          <p:spPr>
            <a:xfrm>
              <a:off x="2767201" y="3805764"/>
              <a:ext cx="421179" cy="4191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9CE0B216-2B97-4BDC-9634-D5436A6E6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11" y="306699"/>
            <a:ext cx="11637139" cy="7010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PRINSIP SDGs: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Mencari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substansi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bukan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kulit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0010-2B5C-44C6-A131-ED48F6EDB4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0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E353938-689E-42DE-9A02-BE6D0DE2B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262510"/>
            <a:ext cx="12090400" cy="98425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lnSpc>
                <a:spcPts val="4000"/>
              </a:lnSpc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PENDIDIKAN ANAK USIA DINI SEDINI MUNGKIN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0683703-3D2F-41C9-996B-54C5017DDE32}"/>
              </a:ext>
            </a:extLst>
          </p:cNvPr>
          <p:cNvSpPr txBox="1">
            <a:spLocks/>
          </p:cNvSpPr>
          <p:nvPr/>
        </p:nvSpPr>
        <p:spPr>
          <a:xfrm>
            <a:off x="4533900" y="1619538"/>
            <a:ext cx="7251700" cy="4870450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D7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508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508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508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508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defTabSz="914377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sz="3100" b="1" u="sng" dirty="0">
                <a:solidFill>
                  <a:prstClr val="black"/>
                </a:solidFill>
              </a:rPr>
              <a:t>Pendidikan </a:t>
            </a:r>
            <a:r>
              <a:rPr lang="en-US" sz="3100" b="1" u="sng" dirty="0" err="1">
                <a:solidFill>
                  <a:prstClr val="black"/>
                </a:solidFill>
              </a:rPr>
              <a:t>Pasca</a:t>
            </a:r>
            <a:r>
              <a:rPr lang="en-US" sz="3100" b="1" u="sng" dirty="0">
                <a:solidFill>
                  <a:prstClr val="black"/>
                </a:solidFill>
              </a:rPr>
              <a:t> Lahir</a:t>
            </a:r>
          </a:p>
          <a:p>
            <a:pPr marL="514350" indent="-514350" defTabSz="914377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</a:rPr>
              <a:t>Kangaroo Care: </a:t>
            </a:r>
            <a:r>
              <a:rPr lang="en-US" b="1" dirty="0" err="1">
                <a:solidFill>
                  <a:prstClr val="black"/>
                </a:solidFill>
              </a:rPr>
              <a:t>meletakkan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bayi</a:t>
            </a:r>
            <a:r>
              <a:rPr lang="en-US" b="1" dirty="0">
                <a:solidFill>
                  <a:prstClr val="black"/>
                </a:solidFill>
              </a:rPr>
              <a:t> di </a:t>
            </a:r>
            <a:r>
              <a:rPr lang="en-US" b="1" dirty="0" err="1">
                <a:solidFill>
                  <a:prstClr val="black"/>
                </a:solidFill>
              </a:rPr>
              <a:t>atas</a:t>
            </a:r>
            <a:r>
              <a:rPr lang="en-US" b="1" dirty="0">
                <a:solidFill>
                  <a:prstClr val="black"/>
                </a:solidFill>
              </a:rPr>
              <a:t> dada </a:t>
            </a:r>
            <a:r>
              <a:rPr lang="en-US" b="1" dirty="0" err="1">
                <a:solidFill>
                  <a:prstClr val="black"/>
                </a:solidFill>
              </a:rPr>
              <a:t>ibunya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langsung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setelah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lahir</a:t>
            </a:r>
            <a:endParaRPr lang="en-US" b="1" dirty="0">
              <a:solidFill>
                <a:prstClr val="black"/>
              </a:solidFill>
            </a:endParaRPr>
          </a:p>
          <a:p>
            <a:pPr lvl="1" defTabSz="914377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 err="1">
                <a:solidFill>
                  <a:prstClr val="black"/>
                </a:solidFill>
              </a:rPr>
              <a:t>Menghangatkan</a:t>
            </a:r>
            <a:endParaRPr lang="en-US" dirty="0">
              <a:solidFill>
                <a:prstClr val="black"/>
              </a:solidFill>
            </a:endParaRPr>
          </a:p>
          <a:p>
            <a:pPr lvl="1" defTabSz="914377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prstClr val="black"/>
                </a:solidFill>
              </a:rPr>
              <a:t>Kasih </a:t>
            </a:r>
            <a:r>
              <a:rPr lang="en-US" dirty="0" err="1">
                <a:solidFill>
                  <a:prstClr val="black"/>
                </a:solidFill>
              </a:rPr>
              <a:t>sayang</a:t>
            </a:r>
            <a:r>
              <a:rPr lang="en-US" dirty="0">
                <a:solidFill>
                  <a:prstClr val="black"/>
                </a:solidFill>
              </a:rPr>
              <a:t>/</a:t>
            </a:r>
            <a:r>
              <a:rPr lang="en-US" dirty="0" err="1">
                <a:solidFill>
                  <a:prstClr val="black"/>
                </a:solidFill>
              </a:rPr>
              <a:t>ikatan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batin</a:t>
            </a:r>
            <a:r>
              <a:rPr lang="en-US" dirty="0">
                <a:solidFill>
                  <a:prstClr val="black"/>
                </a:solidFill>
              </a:rPr>
              <a:t>/</a:t>
            </a:r>
            <a:r>
              <a:rPr lang="en-US" dirty="0" err="1">
                <a:solidFill>
                  <a:prstClr val="black"/>
                </a:solidFill>
              </a:rPr>
              <a:t>ketenangan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menjadi</a:t>
            </a:r>
            <a:r>
              <a:rPr lang="en-US" dirty="0">
                <a:solidFill>
                  <a:prstClr val="black"/>
                </a:solidFill>
              </a:rPr>
              <a:t> modal </a:t>
            </a:r>
            <a:r>
              <a:rPr lang="en-US" dirty="0" err="1">
                <a:solidFill>
                  <a:prstClr val="black"/>
                </a:solidFill>
              </a:rPr>
              <a:t>utama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tumbuh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nilai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  <a:p>
            <a:pPr lvl="1" defTabSz="914377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 err="1">
                <a:solidFill>
                  <a:prstClr val="black"/>
                </a:solidFill>
              </a:rPr>
              <a:t>Kenyamanan</a:t>
            </a:r>
            <a:endParaRPr lang="en-US" dirty="0">
              <a:solidFill>
                <a:prstClr val="black"/>
              </a:solidFill>
            </a:endParaRPr>
          </a:p>
          <a:p>
            <a:pPr marL="514350" indent="-514350" defTabSz="914377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AutoNum type="arabicPeriod" startAt="2"/>
              <a:defRPr/>
            </a:pPr>
            <a:r>
              <a:rPr lang="en-US" b="1" dirty="0" err="1">
                <a:solidFill>
                  <a:prstClr val="black"/>
                </a:solidFill>
              </a:rPr>
              <a:t>Menyusui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bukan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sekedar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menjadikan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anak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kenyang</a:t>
            </a:r>
            <a:r>
              <a:rPr lang="en-US" b="1" dirty="0">
                <a:solidFill>
                  <a:prstClr val="black"/>
                </a:solidFill>
              </a:rPr>
              <a:t>, </a:t>
            </a:r>
            <a:r>
              <a:rPr lang="en-US" b="1" dirty="0" err="1">
                <a:solidFill>
                  <a:prstClr val="black"/>
                </a:solidFill>
              </a:rPr>
              <a:t>namun</a:t>
            </a:r>
            <a:r>
              <a:rPr lang="en-US" b="1" dirty="0">
                <a:solidFill>
                  <a:prstClr val="black"/>
                </a:solidFill>
              </a:rPr>
              <a:t>:</a:t>
            </a:r>
          </a:p>
          <a:p>
            <a:pPr lvl="1" defTabSz="914377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Menyalurkan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nilai-nilai</a:t>
            </a:r>
            <a:r>
              <a:rPr lang="en-US" dirty="0">
                <a:solidFill>
                  <a:prstClr val="black"/>
                </a:solidFill>
              </a:rPr>
              <a:t>: </a:t>
            </a:r>
            <a:r>
              <a:rPr lang="en-US" dirty="0" err="1">
                <a:solidFill>
                  <a:prstClr val="black"/>
                </a:solidFill>
              </a:rPr>
              <a:t>kasih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sayang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kelembutan</a:t>
            </a:r>
            <a:r>
              <a:rPr lang="en-US" dirty="0">
                <a:solidFill>
                  <a:prstClr val="black"/>
                </a:solidFill>
              </a:rPr>
              <a:t>, trust, </a:t>
            </a:r>
            <a:r>
              <a:rPr lang="en-US" dirty="0" err="1">
                <a:solidFill>
                  <a:prstClr val="black"/>
                </a:solidFill>
              </a:rPr>
              <a:t>tanggung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jawab</a:t>
            </a:r>
            <a:endParaRPr lang="en-US" dirty="0">
              <a:solidFill>
                <a:prstClr val="black"/>
              </a:solidFill>
            </a:endParaRPr>
          </a:p>
          <a:p>
            <a:pPr lvl="1" defTabSz="914377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 err="1">
                <a:solidFill>
                  <a:prstClr val="black"/>
                </a:solidFill>
              </a:rPr>
              <a:t>Memberikan</a:t>
            </a:r>
            <a:r>
              <a:rPr lang="en-US" dirty="0">
                <a:solidFill>
                  <a:prstClr val="black"/>
                </a:solidFill>
              </a:rPr>
              <a:t> rasa </a:t>
            </a:r>
            <a:r>
              <a:rPr lang="en-US" dirty="0" err="1">
                <a:solidFill>
                  <a:prstClr val="black"/>
                </a:solidFill>
              </a:rPr>
              <a:t>nyaman</a:t>
            </a:r>
            <a:r>
              <a:rPr lang="en-US" dirty="0">
                <a:solidFill>
                  <a:prstClr val="black"/>
                </a:solidFill>
              </a:rPr>
              <a:t> dan </a:t>
            </a:r>
            <a:r>
              <a:rPr lang="en-US" dirty="0" err="1">
                <a:solidFill>
                  <a:prstClr val="black"/>
                </a:solidFill>
              </a:rPr>
              <a:t>tenang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8FA0328-2526-4707-BD2C-E1B123ECC754}"/>
              </a:ext>
            </a:extLst>
          </p:cNvPr>
          <p:cNvSpPr txBox="1">
            <a:spLocks/>
          </p:cNvSpPr>
          <p:nvPr/>
        </p:nvSpPr>
        <p:spPr>
          <a:xfrm>
            <a:off x="406400" y="1590963"/>
            <a:ext cx="3802062" cy="48990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33C8F"/>
            </a:solidFill>
          </a:ln>
          <a:effectLst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D" sz="2400" b="1" u="sng" dirty="0">
                <a:solidFill>
                  <a:srgbClr val="0000CC"/>
                </a:solidFill>
                <a:latin typeface="Calibri"/>
              </a:rPr>
              <a:t>Pendidikan </a:t>
            </a:r>
            <a:r>
              <a:rPr lang="en-ID" sz="2400" b="1" u="sng" dirty="0" err="1">
                <a:solidFill>
                  <a:srgbClr val="0000CC"/>
                </a:solidFill>
                <a:latin typeface="Calibri"/>
              </a:rPr>
              <a:t>Sejak</a:t>
            </a:r>
            <a:r>
              <a:rPr lang="en-ID" sz="2400" b="1" u="sng" dirty="0">
                <a:solidFill>
                  <a:srgbClr val="0000CC"/>
                </a:solidFill>
                <a:latin typeface="Calibri"/>
              </a:rPr>
              <a:t> </a:t>
            </a:r>
            <a:r>
              <a:rPr lang="en-ID" sz="2400" b="1" u="sng" dirty="0" err="1">
                <a:solidFill>
                  <a:srgbClr val="0000CC"/>
                </a:solidFill>
                <a:latin typeface="Calibri"/>
              </a:rPr>
              <a:t>Dalam</a:t>
            </a:r>
            <a:r>
              <a:rPr lang="en-ID" sz="2400" b="1" u="sng" dirty="0">
                <a:solidFill>
                  <a:srgbClr val="0000CC"/>
                </a:solidFill>
                <a:latin typeface="Calibri"/>
              </a:rPr>
              <a:t> </a:t>
            </a:r>
            <a:r>
              <a:rPr lang="en-ID" sz="2400" b="1" u="sng" dirty="0" err="1">
                <a:solidFill>
                  <a:srgbClr val="0000CC"/>
                </a:solidFill>
                <a:latin typeface="Calibri"/>
              </a:rPr>
              <a:t>Kandungan</a:t>
            </a:r>
            <a:endParaRPr lang="id-ID" sz="2400" dirty="0">
              <a:solidFill>
                <a:prstClr val="black"/>
              </a:solidFill>
              <a:latin typeface="Calibri"/>
            </a:endParaRPr>
          </a:p>
          <a:p>
            <a:pPr marL="449251" lvl="1" indent="-273044" defTabSz="914377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ID" sz="2200" dirty="0" err="1">
                <a:solidFill>
                  <a:prstClr val="black"/>
                </a:solidFill>
                <a:latin typeface="Calibri"/>
              </a:rPr>
              <a:t>Aspek</a:t>
            </a:r>
            <a:r>
              <a:rPr lang="en-ID" sz="2200" dirty="0">
                <a:solidFill>
                  <a:prstClr val="black"/>
                </a:solidFill>
                <a:latin typeface="Calibri"/>
              </a:rPr>
              <a:t> Spiritual </a:t>
            </a:r>
            <a:r>
              <a:rPr lang="en-ID" sz="2200" dirty="0" err="1">
                <a:solidFill>
                  <a:prstClr val="black"/>
                </a:solidFill>
                <a:latin typeface="Calibri"/>
              </a:rPr>
              <a:t>Religius</a:t>
            </a:r>
            <a:r>
              <a:rPr lang="id-ID" sz="22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449251" lvl="1" indent="-273044" defTabSz="914377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ID" sz="2200" dirty="0" err="1">
                <a:solidFill>
                  <a:prstClr val="black"/>
                </a:solidFill>
                <a:latin typeface="Calibri"/>
              </a:rPr>
              <a:t>Aspek</a:t>
            </a:r>
            <a:r>
              <a:rPr lang="en-ID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ID" sz="2200" dirty="0" err="1">
                <a:solidFill>
                  <a:prstClr val="black"/>
                </a:solidFill>
                <a:latin typeface="Calibri"/>
              </a:rPr>
              <a:t>Psikologis</a:t>
            </a:r>
            <a:r>
              <a:rPr lang="id-ID" sz="22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449251" lvl="1" indent="-273044" defTabSz="914377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ID" sz="2200" dirty="0" err="1">
                <a:solidFill>
                  <a:prstClr val="black"/>
                </a:solidFill>
                <a:latin typeface="Calibri"/>
              </a:rPr>
              <a:t>Aspek</a:t>
            </a:r>
            <a:r>
              <a:rPr lang="en-ID" sz="2200" dirty="0">
                <a:solidFill>
                  <a:prstClr val="black"/>
                </a:solidFill>
                <a:latin typeface="Calibri"/>
              </a:rPr>
              <a:t> Kesehatan/</a:t>
            </a:r>
            <a:r>
              <a:rPr lang="en-ID" sz="2200" dirty="0" err="1">
                <a:solidFill>
                  <a:prstClr val="black"/>
                </a:solidFill>
                <a:latin typeface="Calibri"/>
              </a:rPr>
              <a:t>Nutrisi</a:t>
            </a:r>
            <a:endParaRPr lang="id-ID" sz="2200" dirty="0">
              <a:solidFill>
                <a:prstClr val="black"/>
              </a:solidFill>
              <a:latin typeface="Calibri"/>
            </a:endParaRPr>
          </a:p>
          <a:p>
            <a:pPr marL="449251" lvl="1" indent="-273044" defTabSz="914377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ID" sz="2200" dirty="0" err="1">
                <a:solidFill>
                  <a:prstClr val="black"/>
                </a:solidFill>
                <a:latin typeface="Calibri"/>
              </a:rPr>
              <a:t>Aspek</a:t>
            </a:r>
            <a:r>
              <a:rPr lang="en-ID" sz="2200" dirty="0">
                <a:solidFill>
                  <a:prstClr val="black"/>
                </a:solidFill>
                <a:latin typeface="Calibri"/>
              </a:rPr>
              <a:t> Kesehatan </a:t>
            </a:r>
            <a:r>
              <a:rPr lang="en-ID" sz="2200" dirty="0" err="1">
                <a:solidFill>
                  <a:prstClr val="black"/>
                </a:solidFill>
                <a:latin typeface="Calibri"/>
              </a:rPr>
              <a:t>Lingkungan</a:t>
            </a:r>
            <a:endParaRPr lang="en-ID" sz="2200" dirty="0">
              <a:solidFill>
                <a:prstClr val="black"/>
              </a:solidFill>
              <a:latin typeface="Calibri"/>
            </a:endParaRPr>
          </a:p>
          <a:p>
            <a:pPr marL="449251" lvl="1" indent="-273044" defTabSz="914377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ID" sz="2200" dirty="0" err="1">
                <a:solidFill>
                  <a:prstClr val="black"/>
                </a:solidFill>
                <a:latin typeface="Calibri"/>
              </a:rPr>
              <a:t>Aspek</a:t>
            </a:r>
            <a:r>
              <a:rPr lang="en-ID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ID" sz="2200" dirty="0" err="1">
                <a:solidFill>
                  <a:prstClr val="black"/>
                </a:solidFill>
                <a:latin typeface="Calibri"/>
              </a:rPr>
              <a:t>kehidupan</a:t>
            </a:r>
            <a:r>
              <a:rPr lang="en-ID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ID" sz="2200" dirty="0" err="1">
                <a:solidFill>
                  <a:prstClr val="black"/>
                </a:solidFill>
                <a:latin typeface="Calibri"/>
              </a:rPr>
              <a:t>harmonis</a:t>
            </a:r>
            <a:endParaRPr lang="en-US" sz="2200" dirty="0">
              <a:solidFill>
                <a:prstClr val="black"/>
              </a:solidFill>
              <a:latin typeface="Calibri"/>
            </a:endParaRPr>
          </a:p>
          <a:p>
            <a:pPr marL="457189" lvl="1" indent="0" defTabSz="914377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Left-Right Arrow 5">
            <a:extLst>
              <a:ext uri="{FF2B5EF4-FFF2-40B4-BE49-F238E27FC236}">
                <a16:creationId xmlns:a16="http://schemas.microsoft.com/office/drawing/2014/main" id="{780C9E35-9BA4-4C75-9937-CB31D3CC9624}"/>
              </a:ext>
            </a:extLst>
          </p:cNvPr>
          <p:cNvSpPr/>
          <p:nvPr/>
        </p:nvSpPr>
        <p:spPr>
          <a:xfrm>
            <a:off x="4102100" y="3872783"/>
            <a:ext cx="512763" cy="360362"/>
          </a:xfrm>
          <a:prstGeom prst="leftRightArrow">
            <a:avLst/>
          </a:prstGeom>
          <a:solidFill>
            <a:srgbClr val="0062AC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0010-2B5C-44C6-A131-ED48F6EDB426}" type="slidenum">
              <a:rPr lang="en-US" smtClean="0"/>
              <a:t>5</a:t>
            </a:fld>
            <a:endParaRPr lang="en-US"/>
          </a:p>
        </p:txBody>
      </p:sp>
      <p:pic>
        <p:nvPicPr>
          <p:cNvPr id="11" name="Picture 10" descr="E:\1_Jobs Design\PDT\PDT JERMAN\New folder\2.jpg">
            <a:extLst>
              <a:ext uri="{FF2B5EF4-FFF2-40B4-BE49-F238E27FC236}">
                <a16:creationId xmlns:a16="http://schemas.microsoft.com/office/drawing/2014/main" id="{4DA687D4-D16F-48C6-A4CB-3930A6EE27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21" r="5875" b="1"/>
          <a:stretch/>
        </p:blipFill>
        <p:spPr bwMode="auto">
          <a:xfrm flipH="1">
            <a:off x="690648" y="4966436"/>
            <a:ext cx="3411452" cy="113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579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E353938-689E-42DE-9A02-BE6D0DE2B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158" y="367135"/>
            <a:ext cx="10955683" cy="98425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lnSpc>
                <a:spcPts val="4000"/>
              </a:lnSpc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PENDIDIKAN ANAK USIA DINI MODEL ABK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0683703-3D2F-41C9-996B-54C5017DDE32}"/>
              </a:ext>
            </a:extLst>
          </p:cNvPr>
          <p:cNvSpPr txBox="1">
            <a:spLocks/>
          </p:cNvSpPr>
          <p:nvPr/>
        </p:nvSpPr>
        <p:spPr>
          <a:xfrm>
            <a:off x="4533900" y="1619538"/>
            <a:ext cx="7251700" cy="4870450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D7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508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508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508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508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defTabSz="914377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sz="3100" b="1" u="sng" dirty="0" err="1">
                <a:solidFill>
                  <a:prstClr val="black"/>
                </a:solidFill>
              </a:rPr>
              <a:t>Implementasi</a:t>
            </a:r>
            <a:r>
              <a:rPr lang="en-US" sz="3100" b="1" u="sng" dirty="0">
                <a:solidFill>
                  <a:prstClr val="black"/>
                </a:solidFill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Pendidikan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berbasis</a:t>
            </a:r>
            <a:r>
              <a:rPr lang="en-US" altLang="en-US" dirty="0"/>
              <a:t> pada </a:t>
            </a:r>
            <a:r>
              <a:rPr lang="en-US" altLang="en-US" dirty="0" err="1"/>
              <a:t>materi</a:t>
            </a:r>
            <a:r>
              <a:rPr lang="en-US" altLang="en-US" dirty="0"/>
              <a:t>, </a:t>
            </a:r>
            <a:r>
              <a:rPr lang="en-US" altLang="en-US" dirty="0" err="1"/>
              <a:t>namun</a:t>
            </a:r>
            <a:r>
              <a:rPr lang="en-US" altLang="en-US" dirty="0"/>
              <a:t> pada </a:t>
            </a:r>
            <a:r>
              <a:rPr lang="en-US" altLang="en-US" dirty="0" err="1"/>
              <a:t>nilai-nilai</a:t>
            </a:r>
            <a:r>
              <a:rPr lang="en-US" altLang="en-US" dirty="0"/>
              <a:t> </a:t>
            </a:r>
            <a:r>
              <a:rPr lang="en-US" altLang="en-US" dirty="0" err="1"/>
              <a:t>tertentu</a:t>
            </a:r>
            <a:r>
              <a:rPr lang="en-US" altLang="en-US" dirty="0"/>
              <a:t>, </a:t>
            </a:r>
            <a:r>
              <a:rPr lang="en-US" altLang="en-US" dirty="0" err="1"/>
              <a:t>misal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</a:t>
            </a:r>
            <a:r>
              <a:rPr lang="en-US" altLang="en-US" dirty="0" err="1"/>
              <a:t>kemandirian</a:t>
            </a:r>
            <a:r>
              <a:rPr lang="en-US" altLang="en-US" dirty="0"/>
              <a:t>, </a:t>
            </a:r>
            <a:r>
              <a:rPr lang="en-US" altLang="en-US" dirty="0" err="1"/>
              <a:t>kerja</a:t>
            </a:r>
            <a:r>
              <a:rPr lang="en-US" altLang="en-US" dirty="0"/>
              <a:t> </a:t>
            </a:r>
            <a:r>
              <a:rPr lang="en-US" altLang="en-US" dirty="0" err="1"/>
              <a:t>keras</a:t>
            </a:r>
            <a:r>
              <a:rPr lang="en-US" altLang="en-US" dirty="0"/>
              <a:t>, </a:t>
            </a:r>
            <a:r>
              <a:rPr lang="en-US" altLang="en-US" dirty="0" err="1"/>
              <a:t>nilai</a:t>
            </a:r>
            <a:r>
              <a:rPr lang="en-US" altLang="en-US" dirty="0"/>
              <a:t> </a:t>
            </a:r>
            <a:r>
              <a:rPr lang="en-US" altLang="en-US" dirty="0" err="1"/>
              <a:t>berjuang</a:t>
            </a:r>
            <a:r>
              <a:rPr lang="en-US" altLang="en-US" dirty="0"/>
              <a:t>, </a:t>
            </a:r>
            <a:r>
              <a:rPr lang="en-US" altLang="en-US" dirty="0" err="1"/>
              <a:t>kepedulian</a:t>
            </a:r>
            <a:r>
              <a:rPr lang="en-US" altLang="en-US" dirty="0"/>
              <a:t>, </a:t>
            </a:r>
            <a:r>
              <a:rPr lang="en-US" altLang="en-US" dirty="0" err="1"/>
              <a:t>dsb</a:t>
            </a:r>
            <a:r>
              <a:rPr lang="en-US" altLang="en-US" dirty="0"/>
              <a:t>;</a:t>
            </a:r>
          </a:p>
          <a:p>
            <a:pPr lvl="1"/>
            <a:r>
              <a:rPr lang="en-US" altLang="en-US" dirty="0" err="1"/>
              <a:t>Misal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</a:t>
            </a:r>
            <a:r>
              <a:rPr lang="en-US" altLang="en-US" dirty="0" err="1"/>
              <a:t>kemandirian</a:t>
            </a:r>
            <a:r>
              <a:rPr lang="en-US" altLang="en-US" dirty="0"/>
              <a:t>, </a:t>
            </a:r>
            <a:r>
              <a:rPr lang="en-US" altLang="en-US" dirty="0" err="1"/>
              <a:t>anak</a:t>
            </a:r>
            <a:r>
              <a:rPr lang="en-US" altLang="en-US" dirty="0"/>
              <a:t> </a:t>
            </a:r>
            <a:r>
              <a:rPr lang="en-US" altLang="en-US" dirty="0" err="1"/>
              <a:t>dijadwal</a:t>
            </a:r>
            <a:r>
              <a:rPr lang="en-US" altLang="en-US" dirty="0"/>
              <a:t> </a:t>
            </a:r>
            <a:r>
              <a:rPr lang="en-US" altLang="en-US" dirty="0" err="1"/>
              <a:t>melapor</a:t>
            </a:r>
            <a:r>
              <a:rPr lang="en-US" altLang="en-US" dirty="0"/>
              <a:t> </a:t>
            </a:r>
            <a:r>
              <a:rPr lang="en-US" altLang="en-US" dirty="0" err="1"/>
              <a:t>ke</a:t>
            </a:r>
            <a:r>
              <a:rPr lang="en-US" altLang="en-US" dirty="0"/>
              <a:t> Guru jaga </a:t>
            </a:r>
            <a:r>
              <a:rPr lang="en-US" altLang="en-US" dirty="0" err="1"/>
              <a:t>siapa</a:t>
            </a:r>
            <a:r>
              <a:rPr lang="en-US" altLang="en-US" dirty="0"/>
              <a:t> dan </a:t>
            </a:r>
            <a:r>
              <a:rPr lang="en-US" altLang="en-US" dirty="0" err="1"/>
              <a:t>menagapa</a:t>
            </a:r>
            <a:r>
              <a:rPr lang="en-US" altLang="en-US" dirty="0"/>
              <a:t> </a:t>
            </a:r>
            <a:r>
              <a:rPr lang="en-US" altLang="en-US" dirty="0" err="1"/>
              <a:t>temannya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masuk</a:t>
            </a:r>
            <a:r>
              <a:rPr lang="en-US" altLang="en-US" dirty="0"/>
              <a:t>;</a:t>
            </a:r>
          </a:p>
          <a:p>
            <a:pPr lvl="1"/>
            <a:r>
              <a:rPr lang="en-US" altLang="en-US" dirty="0"/>
              <a:t>Nilai </a:t>
            </a:r>
            <a:r>
              <a:rPr lang="en-US" altLang="en-US" dirty="0" err="1"/>
              <a:t>Kerja</a:t>
            </a:r>
            <a:r>
              <a:rPr lang="en-US" altLang="en-US" dirty="0"/>
              <a:t> </a:t>
            </a:r>
            <a:r>
              <a:rPr lang="en-US" altLang="en-US" dirty="0" err="1"/>
              <a:t>keras</a:t>
            </a:r>
            <a:r>
              <a:rPr lang="en-US" altLang="en-US" dirty="0"/>
              <a:t> dan </a:t>
            </a:r>
            <a:r>
              <a:rPr lang="en-US" altLang="en-US" dirty="0" err="1"/>
              <a:t>berjuang</a:t>
            </a:r>
            <a:r>
              <a:rPr lang="en-US" altLang="en-US" dirty="0"/>
              <a:t>  </a:t>
            </a:r>
            <a:r>
              <a:rPr lang="en-US" altLang="en-US" dirty="0" err="1"/>
              <a:t>melalui</a:t>
            </a:r>
            <a:r>
              <a:rPr lang="en-US" altLang="en-US" dirty="0"/>
              <a:t> </a:t>
            </a:r>
            <a:r>
              <a:rPr lang="en-US" altLang="en-US" dirty="0" err="1"/>
              <a:t>Olah</a:t>
            </a:r>
            <a:r>
              <a:rPr lang="en-US" altLang="en-US" dirty="0"/>
              <a:t> Raga dan </a:t>
            </a:r>
            <a:r>
              <a:rPr lang="en-US" altLang="en-US" dirty="0" err="1"/>
              <a:t>Renang</a:t>
            </a:r>
            <a:endParaRPr lang="en-US" altLang="en-US" dirty="0"/>
          </a:p>
          <a:p>
            <a:pPr lvl="1"/>
            <a:r>
              <a:rPr lang="en-US" altLang="en-US" dirty="0"/>
              <a:t> </a:t>
            </a:r>
            <a:r>
              <a:rPr lang="en-US" altLang="en-US" dirty="0" err="1"/>
              <a:t>Kepekaan</a:t>
            </a:r>
            <a:r>
              <a:rPr lang="en-US" altLang="en-US" dirty="0"/>
              <a:t> </a:t>
            </a:r>
            <a:r>
              <a:rPr lang="en-US" altLang="en-US" dirty="0" err="1"/>
              <a:t>sosial</a:t>
            </a:r>
            <a:r>
              <a:rPr lang="en-US" altLang="en-US" dirty="0"/>
              <a:t> </a:t>
            </a:r>
            <a:r>
              <a:rPr lang="en-US" altLang="en-US" dirty="0" err="1"/>
              <a:t>melalui</a:t>
            </a:r>
            <a:r>
              <a:rPr lang="en-US" altLang="en-US" dirty="0"/>
              <a:t> </a:t>
            </a:r>
            <a:r>
              <a:rPr lang="en-US" altLang="en-US" dirty="0" err="1"/>
              <a:t>musik</a:t>
            </a:r>
            <a:endParaRPr lang="en-US" altLang="en-U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8FA0328-2526-4707-BD2C-E1B123ECC754}"/>
              </a:ext>
            </a:extLst>
          </p:cNvPr>
          <p:cNvSpPr txBox="1">
            <a:spLocks/>
          </p:cNvSpPr>
          <p:nvPr/>
        </p:nvSpPr>
        <p:spPr>
          <a:xfrm>
            <a:off x="411163" y="1591840"/>
            <a:ext cx="3802062" cy="48990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33C8F"/>
            </a:solidFill>
          </a:ln>
          <a:effectLst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ID" sz="2400" b="1" u="sng" dirty="0">
              <a:solidFill>
                <a:srgbClr val="0000CC"/>
              </a:solidFill>
              <a:latin typeface="Calibri"/>
            </a:endParaRPr>
          </a:p>
          <a:p>
            <a:pPr marL="0" indent="0" defTabSz="914377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ID" sz="2400" b="1" u="sng" dirty="0">
              <a:solidFill>
                <a:srgbClr val="0000CC"/>
              </a:solidFill>
              <a:latin typeface="Calibri"/>
            </a:endParaRPr>
          </a:p>
          <a:p>
            <a:pPr marL="0" indent="0" defTabSz="914377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ID" sz="2400" b="1" u="sng" dirty="0">
              <a:solidFill>
                <a:srgbClr val="0000CC"/>
              </a:solidFill>
              <a:latin typeface="Calibri"/>
            </a:endParaRPr>
          </a:p>
          <a:p>
            <a:pPr marL="0" indent="0" defTabSz="914377">
              <a:buNone/>
              <a:defRPr/>
            </a:pPr>
            <a:r>
              <a:rPr lang="en-ID" sz="3600" b="1" u="sng" dirty="0">
                <a:solidFill>
                  <a:srgbClr val="0000CC"/>
                </a:solidFill>
                <a:latin typeface="Calibri"/>
              </a:rPr>
              <a:t>Model ABK (</a:t>
            </a:r>
            <a:r>
              <a:rPr lang="en-ID" sz="3600" b="1" i="1" u="sng" dirty="0" err="1">
                <a:solidFill>
                  <a:srgbClr val="0000CC"/>
                </a:solidFill>
                <a:latin typeface="Calibri"/>
              </a:rPr>
              <a:t>Afective</a:t>
            </a:r>
            <a:r>
              <a:rPr lang="en-ID" sz="3600" b="1" i="1" u="sng" dirty="0">
                <a:solidFill>
                  <a:srgbClr val="0000CC"/>
                </a:solidFill>
                <a:latin typeface="Calibri"/>
              </a:rPr>
              <a:t> Before </a:t>
            </a:r>
            <a:r>
              <a:rPr lang="en-ID" sz="3600" b="1" i="1" u="sng" dirty="0" err="1">
                <a:solidFill>
                  <a:srgbClr val="0000CC"/>
                </a:solidFill>
                <a:latin typeface="Calibri"/>
              </a:rPr>
              <a:t>Knowladge</a:t>
            </a:r>
            <a:r>
              <a:rPr lang="en-ID" sz="3600" b="1" u="sng" dirty="0">
                <a:solidFill>
                  <a:srgbClr val="0000CC"/>
                </a:solidFill>
                <a:latin typeface="Calibri"/>
              </a:rPr>
              <a:t>) </a:t>
            </a:r>
            <a:r>
              <a:rPr lang="en-ID" sz="3600" b="1" u="sng" dirty="0" err="1">
                <a:solidFill>
                  <a:srgbClr val="0000CC"/>
                </a:solidFill>
                <a:latin typeface="Calibri"/>
              </a:rPr>
              <a:t>untuk</a:t>
            </a:r>
            <a:r>
              <a:rPr lang="en-ID" sz="3600" b="1" u="sng" dirty="0">
                <a:solidFill>
                  <a:srgbClr val="0000CC"/>
                </a:solidFill>
                <a:latin typeface="Calibri"/>
              </a:rPr>
              <a:t> PAUD</a:t>
            </a:r>
            <a:endParaRPr lang="id-ID" sz="3600" dirty="0">
              <a:solidFill>
                <a:prstClr val="black"/>
              </a:solidFill>
              <a:latin typeface="Calibri"/>
            </a:endParaRPr>
          </a:p>
          <a:p>
            <a:pPr marL="0" indent="0" defTabSz="914377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ID" sz="2400" b="1" u="sng" dirty="0">
              <a:solidFill>
                <a:srgbClr val="0000CC"/>
              </a:solidFill>
              <a:latin typeface="Calibri"/>
            </a:endParaRPr>
          </a:p>
          <a:p>
            <a:pPr marL="457189" lvl="1" indent="0" defTabSz="914377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Left-Right Arrow 5">
            <a:extLst>
              <a:ext uri="{FF2B5EF4-FFF2-40B4-BE49-F238E27FC236}">
                <a16:creationId xmlns:a16="http://schemas.microsoft.com/office/drawing/2014/main" id="{780C9E35-9BA4-4C75-9937-CB31D3CC9624}"/>
              </a:ext>
            </a:extLst>
          </p:cNvPr>
          <p:cNvSpPr/>
          <p:nvPr/>
        </p:nvSpPr>
        <p:spPr>
          <a:xfrm>
            <a:off x="4102100" y="3872783"/>
            <a:ext cx="512763" cy="360362"/>
          </a:xfrm>
          <a:prstGeom prst="leftRightArrow">
            <a:avLst/>
          </a:prstGeom>
          <a:solidFill>
            <a:srgbClr val="0062AC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0010-2B5C-44C6-A131-ED48F6EDB4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88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E353938-689E-42DE-9A02-BE6D0DE2B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050" y="268712"/>
            <a:ext cx="7962179" cy="98425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lnSpc>
                <a:spcPts val="4000"/>
              </a:lnSpc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PENDIDIKAN ANAK USIA DINI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  PELAKSANAAN TPB/SDGS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0683703-3D2F-41C9-996B-54C5017DDE32}"/>
              </a:ext>
            </a:extLst>
          </p:cNvPr>
          <p:cNvSpPr txBox="1">
            <a:spLocks/>
          </p:cNvSpPr>
          <p:nvPr/>
        </p:nvSpPr>
        <p:spPr>
          <a:xfrm>
            <a:off x="4533900" y="1619538"/>
            <a:ext cx="7251700" cy="4870450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D7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508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508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508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508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defTabSz="914377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prstClr val="black"/>
                </a:solidFill>
              </a:rPr>
              <a:t>	</a:t>
            </a:r>
          </a:p>
          <a:p>
            <a:pPr marL="457189" indent="-457189" defTabSz="914377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3100" b="1" u="sng" dirty="0" err="1">
                <a:solidFill>
                  <a:prstClr val="black"/>
                </a:solidFill>
              </a:rPr>
              <a:t>Implementasi</a:t>
            </a:r>
            <a:r>
              <a:rPr lang="en-US" sz="3100" b="1" u="sng" dirty="0">
                <a:solidFill>
                  <a:prstClr val="black"/>
                </a:solidFill>
              </a:rPr>
              <a:t>:</a:t>
            </a:r>
          </a:p>
          <a:p>
            <a:pPr marL="457189" indent="-457189" defTabSz="914377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en-US" sz="3100" b="1" u="sng" dirty="0">
              <a:solidFill>
                <a:prstClr val="black"/>
              </a:solidFill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US" altLang="en-US" dirty="0"/>
              <a:t>Pendidikan </a:t>
            </a:r>
            <a:r>
              <a:rPr lang="en-US" altLang="en-US" dirty="0" err="1"/>
              <a:t>dilaksanakan</a:t>
            </a:r>
            <a:r>
              <a:rPr lang="en-US" altLang="en-US" dirty="0"/>
              <a:t> </a:t>
            </a:r>
            <a:r>
              <a:rPr lang="en-US" altLang="en-US" dirty="0" err="1"/>
              <a:t>secara</a:t>
            </a:r>
            <a:r>
              <a:rPr lang="en-US" altLang="en-US" dirty="0"/>
              <a:t> solid oleh </a:t>
            </a:r>
            <a:r>
              <a:rPr lang="en-US" altLang="en-US" dirty="0" err="1"/>
              <a:t>semua</a:t>
            </a:r>
            <a:r>
              <a:rPr lang="en-US" altLang="en-US" dirty="0"/>
              <a:t> </a:t>
            </a:r>
            <a:r>
              <a:rPr lang="en-US" altLang="en-US" dirty="0" err="1"/>
              <a:t>lingkungan</a:t>
            </a:r>
            <a:r>
              <a:rPr lang="en-US" altLang="en-US" dirty="0"/>
              <a:t> </a:t>
            </a:r>
            <a:r>
              <a:rPr lang="en-US" altLang="en-US" dirty="0" err="1"/>
              <a:t>pendidikan</a:t>
            </a:r>
            <a:r>
              <a:rPr lang="en-US" altLang="en-US" dirty="0"/>
              <a:t>;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altLang="en-US" dirty="0"/>
              <a:t>Pendidikan di </a:t>
            </a:r>
            <a:r>
              <a:rPr lang="en-US" altLang="en-US" dirty="0" err="1"/>
              <a:t>sekolah</a:t>
            </a:r>
            <a:r>
              <a:rPr lang="en-US" altLang="en-US" dirty="0"/>
              <a:t> </a:t>
            </a:r>
            <a:r>
              <a:rPr lang="en-US" altLang="en-US" dirty="0" err="1"/>
              <a:t>dilakukan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pendekatan</a:t>
            </a:r>
            <a:r>
              <a:rPr lang="en-US" altLang="en-US" dirty="0"/>
              <a:t> </a:t>
            </a:r>
            <a:r>
              <a:rPr lang="en-US" altLang="en-US" dirty="0" err="1"/>
              <a:t>yg</a:t>
            </a:r>
            <a:r>
              <a:rPr lang="en-US" altLang="en-US" dirty="0"/>
              <a:t> </a:t>
            </a:r>
            <a:r>
              <a:rPr lang="en-US" altLang="en-US" dirty="0" err="1"/>
              <a:t>komprehensif</a:t>
            </a:r>
            <a:r>
              <a:rPr lang="en-US" altLang="en-US" dirty="0"/>
              <a:t>, </a:t>
            </a:r>
            <a:r>
              <a:rPr lang="en-US" altLang="en-US" dirty="0" err="1"/>
              <a:t>yaitu</a:t>
            </a:r>
            <a:r>
              <a:rPr lang="en-US" altLang="en-US" dirty="0"/>
              <a:t>: </a:t>
            </a:r>
            <a:r>
              <a:rPr lang="en-US" altLang="en-US" dirty="0" err="1"/>
              <a:t>pembiasaan</a:t>
            </a:r>
            <a:r>
              <a:rPr lang="en-US" altLang="en-US" dirty="0"/>
              <a:t>, </a:t>
            </a:r>
            <a:r>
              <a:rPr lang="en-US" altLang="en-US" dirty="0" err="1"/>
              <a:t>keteladanan</a:t>
            </a:r>
            <a:r>
              <a:rPr lang="en-US" altLang="en-US" dirty="0"/>
              <a:t>, dan kultur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8FA0328-2526-4707-BD2C-E1B123ECC754}"/>
              </a:ext>
            </a:extLst>
          </p:cNvPr>
          <p:cNvSpPr txBox="1">
            <a:spLocks/>
          </p:cNvSpPr>
          <p:nvPr/>
        </p:nvSpPr>
        <p:spPr>
          <a:xfrm>
            <a:off x="411163" y="1591840"/>
            <a:ext cx="3802062" cy="48990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33C8F"/>
            </a:solidFill>
          </a:ln>
          <a:effectLst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ID" sz="2400" b="1" u="sng" dirty="0">
              <a:solidFill>
                <a:srgbClr val="0000CC"/>
              </a:solidFill>
              <a:latin typeface="Calibri"/>
            </a:endParaRPr>
          </a:p>
          <a:p>
            <a:pPr marL="0" indent="0" defTabSz="914377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ID" sz="2400" b="1" u="sng" dirty="0">
              <a:solidFill>
                <a:srgbClr val="0000CC"/>
              </a:solidFill>
              <a:latin typeface="Calibri"/>
            </a:endParaRPr>
          </a:p>
          <a:p>
            <a:pPr marL="0" indent="0" defTabSz="914377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ID" sz="2400" b="1" u="sng" dirty="0">
              <a:solidFill>
                <a:srgbClr val="0000CC"/>
              </a:solidFill>
              <a:latin typeface="Calibri"/>
            </a:endParaRPr>
          </a:p>
          <a:p>
            <a:pPr marL="0" indent="0" defTabSz="914377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ID" sz="2400" b="1" u="sng" dirty="0">
              <a:solidFill>
                <a:srgbClr val="0000CC"/>
              </a:solidFill>
              <a:latin typeface="Calibri"/>
            </a:endParaRPr>
          </a:p>
          <a:p>
            <a:pPr marL="0" indent="0" defTabSz="914377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D" sz="2400" b="1" u="sng" dirty="0">
                <a:solidFill>
                  <a:srgbClr val="0000CC"/>
                </a:solidFill>
                <a:latin typeface="Calibri"/>
              </a:rPr>
              <a:t>Model ABK (</a:t>
            </a:r>
            <a:r>
              <a:rPr lang="en-ID" sz="2400" b="1" u="sng" dirty="0" err="1">
                <a:solidFill>
                  <a:srgbClr val="0000CC"/>
                </a:solidFill>
                <a:latin typeface="Calibri"/>
              </a:rPr>
              <a:t>Afective</a:t>
            </a:r>
            <a:r>
              <a:rPr lang="en-ID" sz="2400" b="1" u="sng" dirty="0">
                <a:solidFill>
                  <a:srgbClr val="0000CC"/>
                </a:solidFill>
                <a:latin typeface="Calibri"/>
              </a:rPr>
              <a:t> Before </a:t>
            </a:r>
            <a:r>
              <a:rPr lang="en-ID" sz="2400" b="1" u="sng" dirty="0" err="1">
                <a:solidFill>
                  <a:srgbClr val="0000CC"/>
                </a:solidFill>
                <a:latin typeface="Calibri"/>
              </a:rPr>
              <a:t>Knowladge</a:t>
            </a:r>
            <a:r>
              <a:rPr lang="en-ID" sz="2400" b="1" u="sng" dirty="0">
                <a:solidFill>
                  <a:srgbClr val="0000CC"/>
                </a:solidFill>
                <a:latin typeface="Calibri"/>
              </a:rPr>
              <a:t>) </a:t>
            </a:r>
            <a:r>
              <a:rPr lang="en-ID" sz="2400" b="1" u="sng" dirty="0" err="1">
                <a:solidFill>
                  <a:srgbClr val="0000CC"/>
                </a:solidFill>
                <a:latin typeface="Calibri"/>
              </a:rPr>
              <a:t>untuk</a:t>
            </a:r>
            <a:r>
              <a:rPr lang="en-ID" sz="2400" b="1" u="sng" dirty="0">
                <a:solidFill>
                  <a:srgbClr val="0000CC"/>
                </a:solidFill>
                <a:latin typeface="Calibri"/>
              </a:rPr>
              <a:t> PAUD</a:t>
            </a:r>
            <a:endParaRPr lang="id-ID" sz="2400" dirty="0">
              <a:solidFill>
                <a:prstClr val="black"/>
              </a:solidFill>
              <a:latin typeface="Calibri"/>
            </a:endParaRPr>
          </a:p>
          <a:p>
            <a:pPr marL="457189" lvl="1" indent="0" defTabSz="914377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Left-Right Arrow 5">
            <a:extLst>
              <a:ext uri="{FF2B5EF4-FFF2-40B4-BE49-F238E27FC236}">
                <a16:creationId xmlns:a16="http://schemas.microsoft.com/office/drawing/2014/main" id="{780C9E35-9BA4-4C75-9937-CB31D3CC9624}"/>
              </a:ext>
            </a:extLst>
          </p:cNvPr>
          <p:cNvSpPr/>
          <p:nvPr/>
        </p:nvSpPr>
        <p:spPr>
          <a:xfrm>
            <a:off x="4102100" y="3872783"/>
            <a:ext cx="512763" cy="360362"/>
          </a:xfrm>
          <a:prstGeom prst="leftRightArrow">
            <a:avLst/>
          </a:prstGeom>
          <a:solidFill>
            <a:srgbClr val="0062AC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0010-2B5C-44C6-A131-ED48F6EDB4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97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B721B-7495-4EB9-B500-247B8E76D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/>
              <a:t>LESSON  LEARNED </a:t>
            </a:r>
            <a:br>
              <a:rPr lang="en-US" b="1" i="1" dirty="0"/>
            </a:br>
            <a:r>
              <a:rPr lang="en-US" b="1" i="1" dirty="0"/>
              <a:t>FROM TAKASAKA KINDERGARTEN </a:t>
            </a:r>
            <a:br>
              <a:rPr lang="en-US" b="1" i="1" dirty="0"/>
            </a:br>
            <a:r>
              <a:rPr lang="en-US" b="1" i="1" dirty="0"/>
              <a:t>NAGOYA, JAPAN</a:t>
            </a:r>
            <a:br>
              <a:rPr lang="en-US" b="1" i="1" dirty="0"/>
            </a:br>
            <a:endParaRPr lang="en-ID" b="1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88639-CC6A-4B74-B30A-A3E0B3EC1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0010-2B5C-44C6-A131-ED48F6EDB4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13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C:\Users\tarbiyah\Pictures\JEPANG\P_20161201_075250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51213" y="1935164"/>
            <a:ext cx="7089575" cy="4389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9592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477</Words>
  <Application>Microsoft Office PowerPoint</Application>
  <PresentationFormat>Widescreen</PresentationFormat>
  <Paragraphs>69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Consolas</vt:lpstr>
      <vt:lpstr>Wingdings</vt:lpstr>
      <vt:lpstr>Office Theme</vt:lpstr>
      <vt:lpstr>PowerPoint Presentation</vt:lpstr>
      <vt:lpstr>Speakers:</vt:lpstr>
      <vt:lpstr>PowerPoint Presentation</vt:lpstr>
      <vt:lpstr>PRINSIP SDGs: Mencari yang substansi, bukan kulit</vt:lpstr>
      <vt:lpstr>PENDIDIKAN ANAK USIA DINI SEDINI MUNGKIN</vt:lpstr>
      <vt:lpstr>PENDIDIKAN ANAK USIA DINI MODEL ABK </vt:lpstr>
      <vt:lpstr>PENDIDIKAN ANAK USIA DINI DALAM  PELAKSANAAN TPB/SDGS</vt:lpstr>
      <vt:lpstr>LESSON  LEARNED  FROM TAKASAKA KINDERGARTEN  NAGOYA, JAPAN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TITIEK</dc:creator>
  <cp:lastModifiedBy>ismail - [2010]</cp:lastModifiedBy>
  <cp:revision>83</cp:revision>
  <dcterms:created xsi:type="dcterms:W3CDTF">2018-04-25T00:09:28Z</dcterms:created>
  <dcterms:modified xsi:type="dcterms:W3CDTF">2020-11-25T16:45:19Z</dcterms:modified>
</cp:coreProperties>
</file>